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mv" ContentType="video/x-ms-wm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60" r:id="rId3"/>
    <p:sldId id="271" r:id="rId4"/>
    <p:sldId id="259" r:id="rId5"/>
    <p:sldId id="263" r:id="rId6"/>
    <p:sldId id="272" r:id="rId7"/>
    <p:sldId id="264" r:id="rId8"/>
    <p:sldId id="267" r:id="rId9"/>
    <p:sldId id="268" r:id="rId10"/>
    <p:sldId id="269" r:id="rId11"/>
    <p:sldId id="273" r:id="rId12"/>
    <p:sldId id="266" r:id="rId13"/>
    <p:sldId id="270" r:id="rId14"/>
    <p:sldId id="278" r:id="rId15"/>
    <p:sldId id="274" r:id="rId16"/>
    <p:sldId id="275" r:id="rId17"/>
    <p:sldId id="276" r:id="rId18"/>
    <p:sldId id="27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BB7AFEA-E6D7-4009-B92F-D205ACC2B5CA}">
          <p14:sldIdLst>
            <p14:sldId id="257"/>
            <p14:sldId id="260"/>
            <p14:sldId id="271"/>
            <p14:sldId id="259"/>
            <p14:sldId id="263"/>
            <p14:sldId id="272"/>
            <p14:sldId id="264"/>
            <p14:sldId id="267"/>
            <p14:sldId id="268"/>
            <p14:sldId id="269"/>
            <p14:sldId id="273"/>
            <p14:sldId id="266"/>
            <p14:sldId id="270"/>
            <p14:sldId id="278"/>
          </p14:sldIdLst>
        </p14:section>
        <p14:section name="Lesson 3" id="{7AB53755-0871-4FD2-AE21-BC9D49FA1E24}">
          <p14:sldIdLst>
            <p14:sldId id="274"/>
            <p14:sldId id="275"/>
            <p14:sldId id="276"/>
            <p14:sldId id="27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3" d="100"/>
          <a:sy n="43" d="100"/>
        </p:scale>
        <p:origin x="-96" y="-14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308887-486A-481D-B666-01460D43F924}" type="datetimeFigureOut">
              <a:rPr lang="en-US" smtClean="0"/>
              <a:t>9/15/2011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0CB3FA-84B7-4BD8-84D0-6CF08A5625AC}" type="slidenum">
              <a:rPr lang="en-US" smtClean="0"/>
              <a:t>‹#›</a:t>
            </a:fld>
            <a:endParaRPr lang="en-US"/>
          </a:p>
        </p:txBody>
      </p:sp>
    </p:spTree>
    <p:extLst>
      <p:ext uri="{BB962C8B-B14F-4D97-AF65-F5344CB8AC3E}">
        <p14:creationId xmlns:p14="http://schemas.microsoft.com/office/powerpoint/2010/main" val="3269256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Cool </a:t>
            </a:r>
            <a:r>
              <a:rPr lang="en-US" dirty="0" err="1" smtClean="0"/>
              <a:t>pics</a:t>
            </a:r>
            <a:r>
              <a:rPr lang="en-US" dirty="0" smtClean="0"/>
              <a:t> for you to use as you choose</a:t>
            </a:r>
            <a:endParaRPr lang="en-US" dirty="0"/>
          </a:p>
        </p:txBody>
      </p:sp>
      <p:sp>
        <p:nvSpPr>
          <p:cNvPr id="4" name="Slide Number Placeholder 3"/>
          <p:cNvSpPr>
            <a:spLocks noGrp="1"/>
          </p:cNvSpPr>
          <p:nvPr>
            <p:ph type="sldNum" sz="quarter" idx="10"/>
          </p:nvPr>
        </p:nvSpPr>
        <p:spPr/>
        <p:txBody>
          <a:bodyPr/>
          <a:lstStyle/>
          <a:p>
            <a:fld id="{84066C4A-923D-4643-83AD-5F46AAE4FEA0}"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p>
            <a:pPr>
              <a:defRPr/>
            </a:pPr>
            <a:fld id="{031AFFE4-856D-414C-B244-B78B787923C0}" type="slidenum">
              <a:rPr lang="en-US" smtClean="0">
                <a:latin typeface="Arial" charset="0"/>
              </a:rPr>
              <a:pPr>
                <a:defRPr/>
              </a:pPr>
              <a:t>11</a:t>
            </a:fld>
            <a:endParaRPr lang="en-US" smtClean="0">
              <a:latin typeface="Arial" charset="0"/>
            </a:endParaRPr>
          </a:p>
        </p:txBody>
      </p:sp>
      <p:sp>
        <p:nvSpPr>
          <p:cNvPr id="46083"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Ask kids to fill in the numbers,</a:t>
            </a:r>
            <a:r>
              <a:rPr lang="en-US" baseline="0" dirty="0" smtClean="0"/>
              <a:t> then share</a:t>
            </a:r>
            <a:endParaRPr lang="en-US" dirty="0"/>
          </a:p>
        </p:txBody>
      </p:sp>
      <p:sp>
        <p:nvSpPr>
          <p:cNvPr id="4" name="Slide Number Placeholder 3"/>
          <p:cNvSpPr>
            <a:spLocks noGrp="1"/>
          </p:cNvSpPr>
          <p:nvPr>
            <p:ph type="sldNum" sz="quarter" idx="10"/>
          </p:nvPr>
        </p:nvSpPr>
        <p:spPr/>
        <p:txBody>
          <a:bodyPr/>
          <a:lstStyle/>
          <a:p>
            <a:fld id="{84066C4A-923D-4643-83AD-5F46AAE4FEA0}" type="slidenum">
              <a:rPr lang="en-US" smtClean="0"/>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p:cNvSpPr>
          <p:nvPr>
            <p:ph type="sldImg"/>
          </p:nvPr>
        </p:nvSpPr>
        <p:spPr bwMode="auto">
          <a:xfrm>
            <a:off x="1143000" y="685800"/>
            <a:ext cx="4572000" cy="3429000"/>
          </a:xfrm>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Fixed</a:t>
            </a:r>
            <a:r>
              <a:rPr lang="en-US" baseline="0" dirty="0" smtClean="0"/>
              <a:t> mindset brains peak when they hear right or wrong, growth mindset brains are not as concerned about knowing right or wrong, but WHY</a:t>
            </a:r>
            <a:endParaRPr lang="en-US" dirty="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26D1273-8EEE-1F48-A817-3F9418610D47}" type="slidenum">
              <a:rPr lang="en-US" smtClean="0">
                <a:ea typeface="ＭＳ Ｐゴシック" charset="-128"/>
                <a:cs typeface="ＭＳ Ｐゴシック" charset="-128"/>
              </a:rPr>
              <a:pPr fontAlgn="base">
                <a:spcBef>
                  <a:spcPct val="0"/>
                </a:spcBef>
                <a:spcAft>
                  <a:spcPct val="0"/>
                </a:spcAft>
                <a:defRPr/>
              </a:pPr>
              <a:t>17</a:t>
            </a:fld>
            <a:endParaRPr lang="en-US" smtClean="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3346DC-BF57-4E0A-90C0-30B84C18DD7F}"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4028177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346DC-BF57-4E0A-90C0-30B84C18DD7F}"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1418917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346DC-BF57-4E0A-90C0-30B84C18DD7F}"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16398277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346DC-BF57-4E0A-90C0-30B84C18DD7F}"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2505011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3346DC-BF57-4E0A-90C0-30B84C18DD7F}" type="datetimeFigureOut">
              <a:rPr lang="en-US" smtClean="0"/>
              <a:t>9/15/2011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911395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3346DC-BF57-4E0A-90C0-30B84C18DD7F}"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2244390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3346DC-BF57-4E0A-90C0-30B84C18DD7F}" type="datetimeFigureOut">
              <a:rPr lang="en-US" smtClean="0"/>
              <a:t>9/15/2011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2912199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3346DC-BF57-4E0A-90C0-30B84C18DD7F}" type="datetimeFigureOut">
              <a:rPr lang="en-US" smtClean="0"/>
              <a:t>9/15/2011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2105182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3346DC-BF57-4E0A-90C0-30B84C18DD7F}" type="datetimeFigureOut">
              <a:rPr lang="en-US" smtClean="0"/>
              <a:t>9/15/2011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3721499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46DC-BF57-4E0A-90C0-30B84C18DD7F}"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642318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346DC-BF57-4E0A-90C0-30B84C18DD7F}" type="datetimeFigureOut">
              <a:rPr lang="en-US" smtClean="0"/>
              <a:t>9/15/2011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98D15-2EEC-4648-B23B-82086527C193}" type="slidenum">
              <a:rPr lang="en-US" smtClean="0"/>
              <a:t>‹#›</a:t>
            </a:fld>
            <a:endParaRPr lang="en-US"/>
          </a:p>
        </p:txBody>
      </p:sp>
    </p:spTree>
    <p:extLst>
      <p:ext uri="{BB962C8B-B14F-4D97-AF65-F5344CB8AC3E}">
        <p14:creationId xmlns:p14="http://schemas.microsoft.com/office/powerpoint/2010/main" val="3484985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3346DC-BF57-4E0A-90C0-30B84C18DD7F}" type="datetimeFigureOut">
              <a:rPr lang="en-US" smtClean="0"/>
              <a:t>9/15/2011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298D15-2EEC-4648-B23B-82086527C193}" type="slidenum">
              <a:rPr lang="en-US" smtClean="0"/>
              <a:t>‹#›</a:t>
            </a:fld>
            <a:endParaRPr lang="en-US"/>
          </a:p>
        </p:txBody>
      </p:sp>
    </p:spTree>
    <p:extLst>
      <p:ext uri="{BB962C8B-B14F-4D97-AF65-F5344CB8AC3E}">
        <p14:creationId xmlns:p14="http://schemas.microsoft.com/office/powerpoint/2010/main" val="18668672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hellofriend.org/" TargetMode="External"/><Relationship Id="rId7" Type="http://schemas.openxmlformats.org/officeDocument/2006/relationships/hyperlink" Target="http://www.jamieoliver.net/" TargetMode="External"/><Relationship Id="rId2" Type="http://schemas.openxmlformats.org/officeDocument/2006/relationships/hyperlink" Target="http://www.jsc.nasa.gov/Bios/htmlbios/conrad-c.html" TargetMode="External"/><Relationship Id="rId1" Type="http://schemas.openxmlformats.org/officeDocument/2006/relationships/slideLayout" Target="../slideLayouts/slideLayout2.xml"/><Relationship Id="rId6" Type="http://schemas.openxmlformats.org/officeDocument/2006/relationships/hyperlink" Target="http://en.wikipedia.org/wiki/Vince_McMahon" TargetMode="External"/><Relationship Id="rId5" Type="http://schemas.openxmlformats.org/officeDocument/2006/relationships/hyperlink" Target="http://www.homestaginglive.com/" TargetMode="External"/><Relationship Id="rId4" Type="http://schemas.openxmlformats.org/officeDocument/2006/relationships/hyperlink" Target="http://policy.fws.gov/npi89_01.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wmv"/><Relationship Id="rId1" Type="http://schemas.microsoft.com/office/2007/relationships/media" Target="../media/media2.wmv"/><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hyperlink" Target="http://jarmin.com/demos/course/dyslexia/10.html" TargetMode="External"/><Relationship Id="rId13" Type="http://schemas.openxmlformats.org/officeDocument/2006/relationships/hyperlink" Target="http://www.hfmgv.org/" TargetMode="External"/><Relationship Id="rId18" Type="http://schemas.openxmlformats.org/officeDocument/2006/relationships/hyperlink" Target="http://www.clas.ufl.edu/users/rhatch/pages/01-Courses/current-courses/08sr-newton.htm" TargetMode="External"/><Relationship Id="rId3" Type="http://schemas.openxmlformats.org/officeDocument/2006/relationships/hyperlink" Target="http://www.dyslexia-parent.com/mag22.html" TargetMode="External"/><Relationship Id="rId21" Type="http://schemas.openxmlformats.org/officeDocument/2006/relationships/hyperlink" Target="http://www.worldalmanacforkids.com/explore/inventions/wright.html" TargetMode="External"/><Relationship Id="rId7" Type="http://schemas.openxmlformats.org/officeDocument/2006/relationships/hyperlink" Target="http://history.msfc.nasa.gov/vonbraun/index.html" TargetMode="External"/><Relationship Id="rId12" Type="http://schemas.openxmlformats.org/officeDocument/2006/relationships/hyperlink" Target="http://www.top-biography.com/9093-Michael%20Faraday/" TargetMode="External"/><Relationship Id="rId17" Type="http://schemas.openxmlformats.org/officeDocument/2006/relationships/hyperlink" Target="http://www.ecolo.org/lovelock/" TargetMode="External"/><Relationship Id="rId2" Type="http://schemas.openxmlformats.org/officeDocument/2006/relationships/hyperlink" Target="http://www.aip.org/history/einstein" TargetMode="External"/><Relationship Id="rId16" Type="http://schemas.openxmlformats.org/officeDocument/2006/relationships/hyperlink" Target="http://www.cradleofaviation.org/lindbergh/frames2.html" TargetMode="External"/><Relationship Id="rId20" Type="http://schemas.openxmlformats.org/officeDocument/2006/relationships/hyperlink" Target="http://ei.cs.vt.edu/~history/VonNeumann.html" TargetMode="External"/><Relationship Id="rId1" Type="http://schemas.openxmlformats.org/officeDocument/2006/relationships/slideLayout" Target="../slideLayouts/slideLayout2.xml"/><Relationship Id="rId6" Type="http://schemas.openxmlformats.org/officeDocument/2006/relationships/hyperlink" Target="http://liftoff.msfc.nasa.gov/academy/history/vonBraun/vonBraun.html" TargetMode="External"/><Relationship Id="rId11" Type="http://schemas.openxmlformats.org/officeDocument/2006/relationships/hyperlink" Target="http://www.bun.kyoto-u.ac.jp/phisci/Newsletters/newslet_25.html" TargetMode="External"/><Relationship Id="rId5" Type="http://schemas.openxmlformats.org/officeDocument/2006/relationships/hyperlink" Target="http://www.fitzgeraldstudio.com/html/bell/inventor.html" TargetMode="External"/><Relationship Id="rId15" Type="http://schemas.openxmlformats.org/officeDocument/2006/relationships/hyperlink" Target="http://inventors.about.com/library/inventors/bllear.htm" TargetMode="External"/><Relationship Id="rId10" Type="http://schemas.openxmlformats.org/officeDocument/2006/relationships/hyperlink" Target="http://www.tomedison.org/" TargetMode="External"/><Relationship Id="rId19" Type="http://schemas.openxmlformats.org/officeDocument/2006/relationships/hyperlink" Target="http://www.eliwhitney.org/" TargetMode="External"/><Relationship Id="rId4" Type="http://schemas.openxmlformats.org/officeDocument/2006/relationships/hyperlink" Target="http://www.annbancroftfoundation.org/index.html" TargetMode="External"/><Relationship Id="rId9" Type="http://schemas.openxmlformats.org/officeDocument/2006/relationships/hyperlink" Target="http://www.washingtontimes.com/books/20050219-110442-5731r.htm" TargetMode="External"/><Relationship Id="rId14" Type="http://schemas.openxmlformats.org/officeDocument/2006/relationships/hyperlink" Target="http://www.cartage.org.lb/en/themes/Biographies/MainBiographies/H/Horner/1.html"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drhallowell.com/" TargetMode="External"/><Relationship Id="rId13" Type="http://schemas.openxmlformats.org/officeDocument/2006/relationships/hyperlink" Target="http://www.houseearclinic.com/houseJW.htm" TargetMode="External"/><Relationship Id="rId3" Type="http://schemas.openxmlformats.org/officeDocument/2006/relationships/hyperlink" Target="http://www.sd-neurosurgeon.com/cushing.html" TargetMode="External"/><Relationship Id="rId7" Type="http://schemas.openxmlformats.org/officeDocument/2006/relationships/hyperlink" Target="http://www.pragmatism.org/societies/william_james.htm" TargetMode="External"/><Relationship Id="rId12" Type="http://schemas.openxmlformats.org/officeDocument/2006/relationships/hyperlink" Target="http://www.med.jhu.edu/medarchives/ntausbio.htm" TargetMode="External"/><Relationship Id="rId2" Type="http://schemas.openxmlformats.org/officeDocument/2006/relationships/hyperlink" Target="http://www.neurosurgery.org/cybermuseum/archiveshall/bibliography_2.html" TargetMode="External"/><Relationship Id="rId1" Type="http://schemas.openxmlformats.org/officeDocument/2006/relationships/slideLayout" Target="../slideLayouts/slideLayout2.xml"/><Relationship Id="rId6" Type="http://schemas.openxmlformats.org/officeDocument/2006/relationships/hyperlink" Target="http://www.emory.edu/EDUCATION/mfp/james.html" TargetMode="External"/><Relationship Id="rId11" Type="http://schemas.openxmlformats.org/officeDocument/2006/relationships/hyperlink" Target="http://tamingthetriad.com/" TargetMode="External"/><Relationship Id="rId5" Type="http://schemas.openxmlformats.org/officeDocument/2006/relationships/hyperlink" Target="http://www.healthology.com/faculty_bio.asp?d=epstein_fred" TargetMode="External"/><Relationship Id="rId10" Type="http://schemas.openxmlformats.org/officeDocument/2006/relationships/hyperlink" Target="http://www.howardbloom.net/paleopsych/" TargetMode="External"/><Relationship Id="rId4" Type="http://schemas.openxmlformats.org/officeDocument/2006/relationships/hyperlink" Target="http://www.pei.de/" TargetMode="External"/><Relationship Id="rId9" Type="http://schemas.openxmlformats.org/officeDocument/2006/relationships/hyperlink" Target="http://www.nobel.se/chemistry/laureates/1952/press.html" TargetMode="External"/><Relationship Id="rId1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hyperlink" Target="http://www.tvtome.com/tvtome/servlet/PersonDetail/personid-10207" TargetMode="External"/><Relationship Id="rId13" Type="http://schemas.openxmlformats.org/officeDocument/2006/relationships/hyperlink" Target="http://www.money-at-home.com/jayleno.htm" TargetMode="External"/><Relationship Id="rId18" Type="http://schemas.openxmlformats.org/officeDocument/2006/relationships/hyperlink" Target="http://en.wikipedia.org/wiki/Henry_Winkler" TargetMode="External"/><Relationship Id="rId3" Type="http://schemas.openxmlformats.org/officeDocument/2006/relationships/hyperlink" Target="http://home.twcny.rr.com/kotzin/people1.htm" TargetMode="External"/><Relationship Id="rId7" Type="http://schemas.openxmlformats.org/officeDocument/2006/relationships/hyperlink" Target="http://www.indianajones.com/bio/cast/harrisonford.html" TargetMode="External"/><Relationship Id="rId12" Type="http://schemas.openxmlformats.org/officeDocument/2006/relationships/hyperlink" Target="http://en.wikipedia.org/wiki/Salma_Hayek" TargetMode="External"/><Relationship Id="rId17" Type="http://schemas.openxmlformats.org/officeDocument/2006/relationships/hyperlink" Target="http://www.smothersbrothers.com/" TargetMode="External"/><Relationship Id="rId2" Type="http://schemas.openxmlformats.org/officeDocument/2006/relationships/hyperlink" Target="http://www.delafont.com/magicians/harry-anderson.htm" TargetMode="External"/><Relationship Id="rId16" Type="http://schemas.openxmlformats.org/officeDocument/2006/relationships/hyperlink" Target="http://www.lovelylivtyler.com/" TargetMode="External"/><Relationship Id="rId20" Type="http://schemas.openxmlformats.org/officeDocument/2006/relationships/hyperlink" Target="http://www.dyslexiacenter.org/ar/000045print.shtml" TargetMode="External"/><Relationship Id="rId1" Type="http://schemas.openxmlformats.org/officeDocument/2006/relationships/slideLayout" Target="../slideLayouts/slideLayout2.xml"/><Relationship Id="rId6" Type="http://schemas.openxmlformats.org/officeDocument/2006/relationships/hyperlink" Target="http://www.enricocarusomuseum.com/" TargetMode="External"/><Relationship Id="rId11" Type="http://schemas.openxmlformats.org/officeDocument/2006/relationships/hyperlink" Target="http://zanagin.tripod.com/anthonyhopkins/id1.html" TargetMode="External"/><Relationship Id="rId5" Type="http://schemas.openxmlformats.org/officeDocument/2006/relationships/hyperlink" Target="http://www.orlandomultimedia.net/" TargetMode="External"/><Relationship Id="rId15" Type="http://schemas.openxmlformats.org/officeDocument/2006/relationships/hyperlink" Target="http://www.washingtonpost.com/ac2/wp-dyn?pagename=article&amp;node=&amp;contentId=A7351-2002Nov18&amp;notFound=true" TargetMode="External"/><Relationship Id="rId10" Type="http://schemas.openxmlformats.org/officeDocument/2006/relationships/hyperlink" Target="http://www.achievement.org/autodoc/page/gol0bio-1" TargetMode="External"/><Relationship Id="rId19" Type="http://schemas.openxmlformats.org/officeDocument/2006/relationships/hyperlink" Target="http://en.wikipedia.org/wiki/Robin_Williams" TargetMode="External"/><Relationship Id="rId4" Type="http://schemas.openxmlformats.org/officeDocument/2006/relationships/hyperlink" Target="http://www.angelfire.com/film/rings/fellowship/bloom.html" TargetMode="External"/><Relationship Id="rId9" Type="http://schemas.openxmlformats.org/officeDocument/2006/relationships/hyperlink" Target="http://www.democracynow.org/article.pl?sid=03/04/07/045256" TargetMode="External"/><Relationship Id="rId14" Type="http://schemas.openxmlformats.org/officeDocument/2006/relationships/hyperlink" Target="http://en.wikipedia.org/wiki/Alyssa_Milano"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dyslexia.tv/snapshots/britney_spears.htm" TargetMode="External"/><Relationship Id="rId2" Type="http://schemas.openxmlformats.org/officeDocument/2006/relationships/hyperlink" Target="http://www.cher.com/" TargetMode="External"/><Relationship Id="rId1" Type="http://schemas.openxmlformats.org/officeDocument/2006/relationships/slideLayout" Target="../slideLayouts/slideLayout2.xml"/><Relationship Id="rId5" Type="http://schemas.openxmlformats.org/officeDocument/2006/relationships/hyperlink" Target="http://en.wikipedia.org/wiki/Usher_%28singer%2529" TargetMode="External"/><Relationship Id="rId4" Type="http://schemas.openxmlformats.org/officeDocument/2006/relationships/hyperlink" Target="http://www.river-phoenix.org/filmography/standbyme/press-kit/page5/"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www.thealarmclock.com/magazine/magContent/mccaw.htm" TargetMode="External"/><Relationship Id="rId13" Type="http://schemas.openxmlformats.org/officeDocument/2006/relationships/hyperlink" Target="http://www.ldonline.org/first_person/orfalea.html" TargetMode="External"/><Relationship Id="rId18" Type="http://schemas.openxmlformats.org/officeDocument/2006/relationships/hyperlink" Target="http://www.ltbn.com/tribturner.html" TargetMode="External"/><Relationship Id="rId3" Type="http://schemas.openxmlformats.org/officeDocument/2006/relationships/hyperlink" Target="http://newsroom.cisco.com/dlls/tln/exec_team/chambers/" TargetMode="External"/><Relationship Id="rId21" Type="http://schemas.openxmlformats.org/officeDocument/2006/relationships/hyperlink" Target="http://www.wrigley.com/" TargetMode="External"/><Relationship Id="rId7" Type="http://schemas.openxmlformats.org/officeDocument/2006/relationships/hyperlink" Target="http://www.apple.com/pr/bios/jobs.html" TargetMode="External"/><Relationship Id="rId12" Type="http://schemas.openxmlformats.org/officeDocument/2006/relationships/hyperlink" Target="http://www.dyslexia.tv/snapshots/paul_orfalea.htm" TargetMode="External"/><Relationship Id="rId17" Type="http://schemas.openxmlformats.org/officeDocument/2006/relationships/hyperlink" Target="http://www.hbs.edu/socialenterprise/newsletter_archives/98summer_social-sector.html" TargetMode="External"/><Relationship Id="rId2" Type="http://schemas.openxmlformats.org/officeDocument/2006/relationships/hyperlink" Target="http://www.johnshepler.com/articles/branson.html" TargetMode="External"/><Relationship Id="rId16" Type="http://schemas.openxmlformats.org/officeDocument/2006/relationships/hyperlink" Target="http://www.silvabodas.com/pg/about_us.htm" TargetMode="External"/><Relationship Id="rId20" Type="http://schemas.openxmlformats.org/officeDocument/2006/relationships/hyperlink" Target="http://www.usatoday.com/tech/techinvestor/2003-11-19-palmisano-cover_x.htm" TargetMode="External"/><Relationship Id="rId1" Type="http://schemas.openxmlformats.org/officeDocument/2006/relationships/slideLayout" Target="../slideLayouts/slideLayout2.xml"/><Relationship Id="rId6" Type="http://schemas.openxmlformats.org/officeDocument/2006/relationships/hyperlink" Target="http://www.iliano.com/jenny/artists_&amp;_designers.htm" TargetMode="External"/><Relationship Id="rId11" Type="http://schemas.openxmlformats.org/officeDocument/2006/relationships/hyperlink" Target="http://www.smartkidswithld.org/pr09-30-02.html" TargetMode="External"/><Relationship Id="rId5" Type="http://schemas.openxmlformats.org/officeDocument/2006/relationships/hyperlink" Target="http://www.beingdyslexic.co.uk/information/famous/william-hewlett.php" TargetMode="External"/><Relationship Id="rId15" Type="http://schemas.openxmlformats.org/officeDocument/2006/relationships/hyperlink" Target="http://www.schwablearning.org/main.asp?page=4.4.1" TargetMode="External"/><Relationship Id="rId10" Type="http://schemas.openxmlformats.org/officeDocument/2006/relationships/hyperlink" Target="http://www.dole.com/company/press/about_pra.jsp?32" TargetMode="External"/><Relationship Id="rId19" Type="http://schemas.openxmlformats.org/officeDocument/2006/relationships/hyperlink" Target="http://www.tedturner.com/" TargetMode="External"/><Relationship Id="rId4" Type="http://schemas.openxmlformats.org/officeDocument/2006/relationships/hyperlink" Target="http://chiefexecutive.net/mag/157/cover1a.htm" TargetMode="External"/><Relationship Id="rId9" Type="http://schemas.openxmlformats.org/officeDocument/2006/relationships/hyperlink" Target="http://www.mckeefoods.com/site/about/a_education.htm" TargetMode="External"/><Relationship Id="rId14" Type="http://schemas.openxmlformats.org/officeDocument/2006/relationships/hyperlink" Target="http://www.cfoweb.com.au/stories/20001001/4932.asp"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lstStyle/>
          <a:p>
            <a:r>
              <a:rPr lang="en-US" dirty="0" smtClean="0"/>
              <a:t>Back to Growth Mindsets</a:t>
            </a:r>
            <a:endParaRPr lang="en-US" dirty="0"/>
          </a:p>
        </p:txBody>
      </p:sp>
      <p:sp>
        <p:nvSpPr>
          <p:cNvPr id="3" name="Content Placeholder 2"/>
          <p:cNvSpPr>
            <a:spLocks noGrp="1"/>
          </p:cNvSpPr>
          <p:nvPr>
            <p:ph idx="1"/>
          </p:nvPr>
        </p:nvSpPr>
        <p:spPr/>
        <p:txBody>
          <a:bodyPr/>
          <a:lstStyle/>
          <a:p>
            <a:endParaRPr lang="en-US" dirty="0"/>
          </a:p>
        </p:txBody>
      </p:sp>
      <p:pic>
        <p:nvPicPr>
          <p:cNvPr id="6" name="Content Placeholder 7" descr="brain growth v fixed.jpg"/>
          <p:cNvPicPr>
            <a:picLocks noChangeAspect="1"/>
          </p:cNvPicPr>
          <p:nvPr/>
        </p:nvPicPr>
        <p:blipFill>
          <a:blip r:embed="rId2"/>
          <a:srcRect l="-18667" r="-18667"/>
          <a:stretch>
            <a:fillRect/>
          </a:stretch>
        </p:blipFill>
        <p:spPr>
          <a:xfrm>
            <a:off x="-762000" y="838200"/>
            <a:ext cx="10464800" cy="5715000"/>
          </a:xfrm>
          <a:prstGeom prst="rect">
            <a:avLst/>
          </a:prstGeom>
        </p:spPr>
      </p:pic>
    </p:spTree>
    <p:extLst>
      <p:ext uri="{BB962C8B-B14F-4D97-AF65-F5344CB8AC3E}">
        <p14:creationId xmlns:p14="http://schemas.microsoft.com/office/powerpoint/2010/main" val="1644510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r>
              <a:rPr lang="en-US" b="1" dirty="0">
                <a:hlinkClick r:id="rId2"/>
              </a:rPr>
              <a:t>Charles "Pete" Conrad Jr. / Astronaut</a:t>
            </a:r>
            <a:r>
              <a:rPr lang="en-US" dirty="0" smtClean="0"/>
              <a:t>    </a:t>
            </a:r>
            <a:r>
              <a:rPr lang="en-US" b="1" dirty="0">
                <a:hlinkClick r:id="rId3"/>
              </a:rPr>
              <a:t>Ennis William Cosby</a:t>
            </a:r>
            <a:r>
              <a:rPr lang="en-US" dirty="0" smtClean="0"/>
              <a:t>   </a:t>
            </a:r>
            <a:r>
              <a:rPr lang="en-US" b="1" dirty="0">
                <a:hlinkClick r:id="rId4"/>
              </a:rPr>
              <a:t>Frank </a:t>
            </a:r>
            <a:r>
              <a:rPr lang="en-US" b="1" dirty="0" err="1">
                <a:hlinkClick r:id="rId4"/>
              </a:rPr>
              <a:t>Dunkle</a:t>
            </a:r>
            <a:r>
              <a:rPr lang="en-US" b="1" dirty="0">
                <a:hlinkClick r:id="rId4"/>
              </a:rPr>
              <a:t> /Director of U.S. Fish &amp; Wildlife </a:t>
            </a:r>
            <a:r>
              <a:rPr lang="en-US" b="1" dirty="0" err="1">
                <a:hlinkClick r:id="rId4"/>
              </a:rPr>
              <a:t>Service</a:t>
            </a:r>
            <a:r>
              <a:rPr lang="en-US" b="1" i="1" dirty="0" err="1"/>
              <a:t>Tommy</a:t>
            </a:r>
            <a:r>
              <a:rPr lang="en-US" b="1" i="1" dirty="0"/>
              <a:t> Hilfiger / Designer</a:t>
            </a:r>
            <a:endParaRPr lang="en-US" dirty="0" smtClean="0"/>
          </a:p>
          <a:p>
            <a:r>
              <a:rPr lang="en-US" dirty="0"/>
              <a:t>"I performed poorly at school, when I attended, that is, and was perceived as stupid because of my dyslexia. I still have trouble reading. I have to concentrate very hard at going left to right, left to right, otherwise my eye just wanders to the bottom of the page." </a:t>
            </a:r>
            <a:br>
              <a:rPr lang="en-US" dirty="0"/>
            </a:br>
            <a:r>
              <a:rPr lang="en-US" dirty="0"/>
              <a:t> </a:t>
            </a:r>
            <a:endParaRPr lang="en-US" dirty="0" smtClean="0"/>
          </a:p>
          <a:p>
            <a:r>
              <a:rPr lang="en-US" b="1" dirty="0">
                <a:hlinkClick r:id="rId5"/>
              </a:rPr>
              <a:t>Peggy </a:t>
            </a:r>
            <a:r>
              <a:rPr lang="en-US" b="1" dirty="0" err="1">
                <a:hlinkClick r:id="rId5"/>
              </a:rPr>
              <a:t>Selinger</a:t>
            </a:r>
            <a:r>
              <a:rPr lang="en-US" b="1" dirty="0">
                <a:hlinkClick r:id="rId5"/>
              </a:rPr>
              <a:t>-Eaton / Home Staging Expert - Author Sell Your Home For </a:t>
            </a:r>
            <a:r>
              <a:rPr lang="en-US" b="1" dirty="0" err="1">
                <a:hlinkClick r:id="rId5"/>
              </a:rPr>
              <a:t>Profit.</a:t>
            </a:r>
            <a:r>
              <a:rPr lang="en-US" b="1" dirty="0" err="1"/>
              <a:t>Martha</a:t>
            </a:r>
            <a:r>
              <a:rPr lang="en-US" b="1" dirty="0"/>
              <a:t> Stewart / Entrepreneur</a:t>
            </a:r>
            <a:endParaRPr lang="en-US" dirty="0" smtClean="0"/>
          </a:p>
          <a:p>
            <a:r>
              <a:rPr lang="en-US" dirty="0"/>
              <a:t>"Having a learning disability has been a great advantage to me. I've had to work harder to be equal to my peers and that has instilled in me a strong work ethic and perseverance. I believe that it is these qualities that have led me directly to my success." </a:t>
            </a:r>
            <a:br>
              <a:rPr lang="en-US" dirty="0"/>
            </a:br>
            <a:r>
              <a:rPr lang="en-US" dirty="0"/>
              <a:t> </a:t>
            </a:r>
            <a:endParaRPr lang="en-US" dirty="0" smtClean="0"/>
          </a:p>
          <a:p>
            <a:r>
              <a:rPr lang="en-US" b="1" dirty="0">
                <a:hlinkClick r:id="rId6"/>
              </a:rPr>
              <a:t>Vince McMahon / World Wrestling Entertainment Founder</a:t>
            </a:r>
            <a:r>
              <a:rPr lang="en-US" dirty="0" smtClean="0"/>
              <a:t/>
            </a:r>
            <a:br>
              <a:rPr lang="en-US" dirty="0" smtClean="0"/>
            </a:br>
            <a:r>
              <a:rPr lang="en-US" dirty="0" smtClean="0"/>
              <a:t> </a:t>
            </a:r>
            <a:r>
              <a:rPr lang="en-US" b="1" dirty="0"/>
              <a:t> </a:t>
            </a:r>
            <a:r>
              <a:rPr lang="en-US" b="1" dirty="0">
                <a:hlinkClick r:id="rId7"/>
              </a:rPr>
              <a:t>Jamie Oliver / The Naked Chef</a:t>
            </a:r>
            <a:endParaRPr lang="en-US" dirty="0"/>
          </a:p>
        </p:txBody>
      </p:sp>
    </p:spTree>
    <p:extLst>
      <p:ext uri="{BB962C8B-B14F-4D97-AF65-F5344CB8AC3E}">
        <p14:creationId xmlns:p14="http://schemas.microsoft.com/office/powerpoint/2010/main" val="3026874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defRPr/>
            </a:pPr>
            <a:r>
              <a:rPr lang="en-GB" dirty="0" smtClean="0">
                <a:ea typeface="+mj-ea"/>
                <a:cs typeface="+mj-cs"/>
              </a:rPr>
              <a:t>Mindset Review</a:t>
            </a:r>
            <a:endParaRPr lang="en-US" dirty="0">
              <a:ea typeface="+mj-ea"/>
              <a:cs typeface="+mj-cs"/>
            </a:endParaRPr>
          </a:p>
        </p:txBody>
      </p:sp>
      <p:sp>
        <p:nvSpPr>
          <p:cNvPr id="126980" name="Rectangle 4"/>
          <p:cNvSpPr>
            <a:spLocks noGrp="1" noChangeArrowheads="1"/>
          </p:cNvSpPr>
          <p:nvPr>
            <p:ph sz="half" idx="1"/>
          </p:nvPr>
        </p:nvSpPr>
        <p:spPr>
          <a:xfrm>
            <a:off x="457200" y="1219200"/>
            <a:ext cx="4038600" cy="4906963"/>
          </a:xfrm>
        </p:spPr>
        <p:txBody>
          <a:bodyPr>
            <a:normAutofit lnSpcReduction="10000"/>
          </a:bodyPr>
          <a:lstStyle/>
          <a:p>
            <a:pPr eaLnBrk="1" hangingPunct="1">
              <a:buFont typeface="Wingdings" pitchFamily="27" charset="2"/>
              <a:buChar char="n"/>
              <a:defRPr/>
            </a:pPr>
            <a:endParaRPr lang="en-GB" dirty="0">
              <a:ea typeface="+mn-ea"/>
              <a:cs typeface="+mn-cs"/>
            </a:endParaRPr>
          </a:p>
          <a:p>
            <a:pPr eaLnBrk="1" hangingPunct="1">
              <a:buFont typeface="Wingdings" pitchFamily="27" charset="2"/>
              <a:buChar char="n"/>
              <a:defRPr/>
            </a:pPr>
            <a:r>
              <a:rPr lang="en-GB" dirty="0">
                <a:ea typeface="+mn-ea"/>
                <a:cs typeface="+mn-cs"/>
              </a:rPr>
              <a:t>	Related to your belief about ability</a:t>
            </a:r>
          </a:p>
          <a:p>
            <a:pPr eaLnBrk="1" hangingPunct="1">
              <a:buFont typeface="Wingdings" pitchFamily="27" charset="2"/>
              <a:buChar char="n"/>
              <a:defRPr/>
            </a:pPr>
            <a:r>
              <a:rPr lang="en-GB" dirty="0">
                <a:ea typeface="+mn-ea"/>
                <a:cs typeface="+mn-cs"/>
              </a:rPr>
              <a:t>	Creates a whole mental world for you</a:t>
            </a:r>
            <a:r>
              <a:rPr lang="en-GB" dirty="0" smtClean="0">
                <a:ea typeface="+mn-ea"/>
                <a:cs typeface="+mn-cs"/>
              </a:rPr>
              <a:t> to </a:t>
            </a:r>
            <a:r>
              <a:rPr lang="en-GB" dirty="0">
                <a:ea typeface="+mn-ea"/>
                <a:cs typeface="+mn-cs"/>
              </a:rPr>
              <a:t>live in</a:t>
            </a:r>
          </a:p>
          <a:p>
            <a:pPr eaLnBrk="1" hangingPunct="1">
              <a:buFont typeface="Wingdings" pitchFamily="27" charset="2"/>
              <a:buChar char="n"/>
              <a:defRPr/>
            </a:pPr>
            <a:r>
              <a:rPr lang="en-GB" dirty="0">
                <a:ea typeface="+mn-ea"/>
                <a:cs typeface="+mn-cs"/>
              </a:rPr>
              <a:t>	</a:t>
            </a:r>
            <a:r>
              <a:rPr lang="en-GB" dirty="0">
                <a:solidFill>
                  <a:schemeClr val="accent1"/>
                </a:solidFill>
                <a:ea typeface="+mn-ea"/>
                <a:cs typeface="+mn-cs"/>
              </a:rPr>
              <a:t>Fixed</a:t>
            </a:r>
            <a:r>
              <a:rPr lang="en-GB" dirty="0">
                <a:ea typeface="+mn-ea"/>
                <a:cs typeface="+mn-cs"/>
              </a:rPr>
              <a:t> mindset – ability cannot change</a:t>
            </a:r>
          </a:p>
          <a:p>
            <a:pPr eaLnBrk="1" hangingPunct="1">
              <a:buFont typeface="Wingdings" pitchFamily="27" charset="2"/>
              <a:buChar char="n"/>
              <a:defRPr/>
            </a:pPr>
            <a:r>
              <a:rPr lang="en-GB" dirty="0">
                <a:ea typeface="+mn-ea"/>
                <a:cs typeface="+mn-cs"/>
              </a:rPr>
              <a:t>	</a:t>
            </a:r>
            <a:r>
              <a:rPr lang="en-GB" dirty="0">
                <a:solidFill>
                  <a:srgbClr val="00CC66"/>
                </a:solidFill>
                <a:ea typeface="+mn-ea"/>
                <a:cs typeface="+mn-cs"/>
              </a:rPr>
              <a:t>Growth</a:t>
            </a:r>
            <a:r>
              <a:rPr lang="en-GB" dirty="0">
                <a:ea typeface="+mn-ea"/>
                <a:cs typeface="+mn-cs"/>
              </a:rPr>
              <a:t> mindset – ability can change 	(grow)</a:t>
            </a:r>
          </a:p>
          <a:p>
            <a:pPr eaLnBrk="1" hangingPunct="1">
              <a:buFont typeface="Wingdings" pitchFamily="27" charset="2"/>
              <a:buNone/>
              <a:defRPr/>
            </a:pPr>
            <a:endParaRPr lang="en-US" dirty="0">
              <a:ea typeface="+mn-ea"/>
              <a:cs typeface="+mn-cs"/>
            </a:endParaRPr>
          </a:p>
          <a:p>
            <a:pPr eaLnBrk="1" hangingPunct="1">
              <a:buFont typeface="Wingdings" pitchFamily="27" charset="2"/>
              <a:buChar char="n"/>
              <a:defRPr/>
            </a:pPr>
            <a:endParaRPr lang="en-US" sz="3600" dirty="0">
              <a:solidFill>
                <a:srgbClr val="CC3300"/>
              </a:solidFill>
            </a:endParaRPr>
          </a:p>
        </p:txBody>
      </p:sp>
      <p:pic>
        <p:nvPicPr>
          <p:cNvPr id="5" name="Content Placeholder 4" descr="brain exapanding.jpg"/>
          <p:cNvPicPr>
            <a:picLocks noGrp="1" noChangeAspect="1"/>
          </p:cNvPicPr>
          <p:nvPr>
            <p:ph sz="half" idx="2"/>
          </p:nvPr>
        </p:nvPicPr>
        <p:blipFill>
          <a:blip r:embed="rId3"/>
          <a:srcRect t="-5579" b="-5579"/>
          <a:stretch>
            <a:fillRect/>
          </a:stretch>
        </p:blipFill>
        <p:spPr/>
      </p:pic>
    </p:spTree>
    <p:extLst>
      <p:ext uri="{BB962C8B-B14F-4D97-AF65-F5344CB8AC3E}">
        <p14:creationId xmlns:p14="http://schemas.microsoft.com/office/powerpoint/2010/main" val="4081209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6980">
                                            <p:txEl>
                                              <p:pRg st="1" end="1"/>
                                            </p:txEl>
                                          </p:spTgt>
                                        </p:tgtEl>
                                        <p:attrNameLst>
                                          <p:attrName>style.visibility</p:attrName>
                                        </p:attrNameLst>
                                      </p:cBhvr>
                                      <p:to>
                                        <p:strVal val="visible"/>
                                      </p:to>
                                    </p:set>
                                    <p:animEffect transition="in" filter="fade">
                                      <p:cBhvr>
                                        <p:cTn id="7" dur="1000"/>
                                        <p:tgtEl>
                                          <p:spTgt spid="126980">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6980">
                                            <p:txEl>
                                              <p:pRg st="2" end="2"/>
                                            </p:txEl>
                                          </p:spTgt>
                                        </p:tgtEl>
                                        <p:attrNameLst>
                                          <p:attrName>style.visibility</p:attrName>
                                        </p:attrNameLst>
                                      </p:cBhvr>
                                      <p:to>
                                        <p:strVal val="visible"/>
                                      </p:to>
                                    </p:set>
                                    <p:animEffect transition="in" filter="fade">
                                      <p:cBhvr>
                                        <p:cTn id="12" dur="1000"/>
                                        <p:tgtEl>
                                          <p:spTgt spid="12698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6980">
                                            <p:txEl>
                                              <p:pRg st="3" end="3"/>
                                            </p:txEl>
                                          </p:spTgt>
                                        </p:tgtEl>
                                        <p:attrNameLst>
                                          <p:attrName>style.visibility</p:attrName>
                                        </p:attrNameLst>
                                      </p:cBhvr>
                                      <p:to>
                                        <p:strVal val="visible"/>
                                      </p:to>
                                    </p:set>
                                    <p:animEffect transition="in" filter="fade">
                                      <p:cBhvr>
                                        <p:cTn id="17" dur="1000"/>
                                        <p:tgtEl>
                                          <p:spTgt spid="12698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6980">
                                            <p:txEl>
                                              <p:pRg st="4" end="4"/>
                                            </p:txEl>
                                          </p:spTgt>
                                        </p:tgtEl>
                                        <p:attrNameLst>
                                          <p:attrName>style.visibility</p:attrName>
                                        </p:attrNameLst>
                                      </p:cBhvr>
                                      <p:to>
                                        <p:strVal val="visible"/>
                                      </p:to>
                                    </p:set>
                                    <p:animEffect transition="in" filter="fade">
                                      <p:cBhvr>
                                        <p:cTn id="22" dur="1000"/>
                                        <p:tgtEl>
                                          <p:spTgt spid="12698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Begin to notice: What messages to we </a:t>
            </a:r>
            <a:r>
              <a:rPr lang="en-US" b="1" dirty="0" smtClean="0"/>
              <a:t>allow</a:t>
            </a:r>
            <a:r>
              <a:rPr lang="en-US" dirty="0" smtClean="0"/>
              <a:t> into our brains?</a:t>
            </a:r>
            <a:endParaRPr lang="en-US" dirty="0"/>
          </a:p>
        </p:txBody>
      </p:sp>
      <p:sp>
        <p:nvSpPr>
          <p:cNvPr id="3" name="Content Placeholder 2"/>
          <p:cNvSpPr>
            <a:spLocks noGrp="1"/>
          </p:cNvSpPr>
          <p:nvPr>
            <p:ph idx="1"/>
          </p:nvPr>
        </p:nvSpPr>
        <p:spPr>
          <a:xfrm>
            <a:off x="457200" y="1600200"/>
            <a:ext cx="8229600" cy="5105400"/>
          </a:xfrm>
        </p:spPr>
        <p:txBody>
          <a:bodyPr>
            <a:normAutofit/>
          </a:bodyPr>
          <a:lstStyle/>
          <a:p>
            <a:r>
              <a:rPr lang="en-US" dirty="0" smtClean="0"/>
              <a:t>Our teachers?</a:t>
            </a:r>
          </a:p>
          <a:p>
            <a:r>
              <a:rPr lang="en-US" dirty="0" smtClean="0"/>
              <a:t>Our parents?</a:t>
            </a:r>
          </a:p>
          <a:p>
            <a:r>
              <a:rPr lang="en-US" dirty="0" smtClean="0"/>
              <a:t>Our friends?</a:t>
            </a:r>
          </a:p>
          <a:p>
            <a:r>
              <a:rPr lang="en-US" dirty="0" smtClean="0"/>
              <a:t>Our SELVES???</a:t>
            </a:r>
          </a:p>
          <a:p>
            <a:endParaRPr lang="en-US" dirty="0"/>
          </a:p>
          <a:p>
            <a:r>
              <a:rPr lang="en-US" dirty="0" smtClean="0"/>
              <a:t>Messages and thoughts affect the chemicals in our brains…</a:t>
            </a:r>
          </a:p>
          <a:p>
            <a:pPr marL="0" indent="0">
              <a:buNone/>
            </a:pPr>
            <a:r>
              <a:rPr lang="en-US" dirty="0"/>
              <a:t>	</a:t>
            </a:r>
            <a:r>
              <a:rPr lang="en-US" dirty="0" smtClean="0"/>
              <a:t>	More to come next week!</a:t>
            </a:r>
            <a:endParaRPr lang="en-US" dirty="0"/>
          </a:p>
        </p:txBody>
      </p:sp>
      <p:pic>
        <p:nvPicPr>
          <p:cNvPr id="4" name="Content Placeholder 5" descr="Whoops!.jpg"/>
          <p:cNvPicPr>
            <a:picLocks noChangeAspect="1"/>
          </p:cNvPicPr>
          <p:nvPr/>
        </p:nvPicPr>
        <p:blipFill>
          <a:blip r:embed="rId2"/>
          <a:srcRect l="-2052" r="-2052"/>
          <a:stretch>
            <a:fillRect/>
          </a:stretch>
        </p:blipFill>
        <p:spPr>
          <a:xfrm>
            <a:off x="3733800" y="1447800"/>
            <a:ext cx="2456682" cy="2819400"/>
          </a:xfrm>
          <a:prstGeom prst="rect">
            <a:avLst/>
          </a:prstGeom>
        </p:spPr>
      </p:pic>
    </p:spTree>
    <p:extLst>
      <p:ext uri="{BB962C8B-B14F-4D97-AF65-F5344CB8AC3E}">
        <p14:creationId xmlns:p14="http://schemas.microsoft.com/office/powerpoint/2010/main" val="535832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wipe(down)">
                                      <p:cBhvr>
                                        <p:cTn id="13" dur="500"/>
                                        <p:tgtEl>
                                          <p:spTgt spid="3">
                                            <p:txEl>
                                              <p:pRg st="5" end="5"/>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wipe(down)">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Sports: Growth Mindsets</a:t>
            </a:r>
            <a:endParaRPr lang="en-US" dirty="0"/>
          </a:p>
        </p:txBody>
      </p:sp>
      <p:pic>
        <p:nvPicPr>
          <p:cNvPr id="4" name="Growth Mindset Video Gallery - The Brainology® Program  Cultivate a Growth Mindset, by Carol Dweck, Ph.D.3.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555750" y="1600200"/>
            <a:ext cx="6034088" cy="4525963"/>
          </a:xfrm>
        </p:spPr>
      </p:pic>
    </p:spTree>
    <p:extLst>
      <p:ext uri="{BB962C8B-B14F-4D97-AF65-F5344CB8AC3E}">
        <p14:creationId xmlns:p14="http://schemas.microsoft.com/office/powerpoint/2010/main" val="62594333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Groups:</a:t>
            </a:r>
            <a:endParaRPr lang="en-US" dirty="0"/>
          </a:p>
        </p:txBody>
      </p:sp>
      <p:sp>
        <p:nvSpPr>
          <p:cNvPr id="3" name="Content Placeholder 2"/>
          <p:cNvSpPr>
            <a:spLocks noGrp="1"/>
          </p:cNvSpPr>
          <p:nvPr>
            <p:ph idx="1"/>
          </p:nvPr>
        </p:nvSpPr>
        <p:spPr/>
        <p:txBody>
          <a:bodyPr/>
          <a:lstStyle/>
          <a:p>
            <a:r>
              <a:rPr lang="en-US" dirty="0" smtClean="0"/>
              <a:t>Each person share three Import Things you Learned about Growth Mindsets today</a:t>
            </a:r>
          </a:p>
          <a:p>
            <a:r>
              <a:rPr lang="en-US" dirty="0" smtClean="0"/>
              <a:t>LIFE COACHES; be prepare to share what you hear the team say</a:t>
            </a:r>
            <a:endParaRPr lang="en-US" dirty="0"/>
          </a:p>
        </p:txBody>
      </p:sp>
      <p:pic>
        <p:nvPicPr>
          <p:cNvPr id="4" name="Picture 1"/>
          <p:cNvPicPr>
            <a:picLocks noChangeAspect="1" noChangeArrowheads="1"/>
          </p:cNvPicPr>
          <p:nvPr/>
        </p:nvPicPr>
        <p:blipFill>
          <a:blip r:embed="rId2" cstate="print"/>
          <a:srcRect/>
          <a:stretch>
            <a:fillRect/>
          </a:stretch>
        </p:blipFill>
        <p:spPr bwMode="auto">
          <a:xfrm>
            <a:off x="5181600" y="3980061"/>
            <a:ext cx="1712781" cy="170784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2057400" y="4027828"/>
            <a:ext cx="1289327" cy="1660078"/>
          </a:xfrm>
          <a:prstGeom prst="rect">
            <a:avLst/>
          </a:prstGeom>
          <a:noFill/>
          <a:ln w="9525">
            <a:noFill/>
            <a:miter lim="800000"/>
            <a:headEnd/>
            <a:tailEnd/>
          </a:ln>
        </p:spPr>
      </p:pic>
    </p:spTree>
    <p:extLst>
      <p:ext uri="{BB962C8B-B14F-4D97-AF65-F5344CB8AC3E}">
        <p14:creationId xmlns:p14="http://schemas.microsoft.com/office/powerpoint/2010/main" val="14067773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Teach a Growth Mindset</a:t>
            </a:r>
            <a:br>
              <a:rPr lang="en-US" dirty="0" smtClean="0"/>
            </a:br>
            <a:r>
              <a:rPr lang="en-US" dirty="0" smtClean="0"/>
              <a:t>The brain grows when:</a:t>
            </a:r>
            <a:endParaRPr lang="en-US" dirty="0"/>
          </a:p>
        </p:txBody>
      </p:sp>
      <p:sp>
        <p:nvSpPr>
          <p:cNvPr id="3" name="Content Placeholder 2"/>
          <p:cNvSpPr>
            <a:spLocks noGrp="1"/>
          </p:cNvSpPr>
          <p:nvPr>
            <p:ph idx="1"/>
          </p:nvPr>
        </p:nvSpPr>
        <p:spPr>
          <a:xfrm>
            <a:off x="2505204" y="1999489"/>
            <a:ext cx="6370571" cy="4126675"/>
          </a:xfrm>
        </p:spPr>
        <p:txBody>
          <a:bodyPr>
            <a:normAutofit/>
          </a:bodyPr>
          <a:lstStyle/>
          <a:p>
            <a:pPr>
              <a:buNone/>
            </a:pPr>
            <a:r>
              <a:rPr lang="en-US" b="1" dirty="0" smtClean="0"/>
              <a:t>The material is NEW</a:t>
            </a:r>
            <a:endParaRPr lang="en-US" dirty="0" smtClean="0"/>
          </a:p>
          <a:p>
            <a:pPr>
              <a:buNone/>
            </a:pPr>
            <a:endParaRPr lang="en-US" sz="4000" dirty="0"/>
          </a:p>
          <a:p>
            <a:pPr>
              <a:buNone/>
            </a:pPr>
            <a:r>
              <a:rPr lang="en-US" b="1" dirty="0" smtClean="0"/>
              <a:t>It works HARD</a:t>
            </a:r>
            <a:endParaRPr lang="en-US" dirty="0" smtClean="0"/>
          </a:p>
          <a:p>
            <a:pPr>
              <a:buNone/>
            </a:pPr>
            <a:endParaRPr lang="en-US" sz="4000" dirty="0"/>
          </a:p>
          <a:p>
            <a:pPr>
              <a:buNone/>
            </a:pPr>
            <a:r>
              <a:rPr lang="en-US" b="1" dirty="0" smtClean="0"/>
              <a:t>It makes CONNECTIONS</a:t>
            </a:r>
            <a:endParaRPr lang="en-US" b="1" dirty="0"/>
          </a:p>
        </p:txBody>
      </p:sp>
      <p:pic>
        <p:nvPicPr>
          <p:cNvPr id="5" name="Picture 2"/>
          <p:cNvPicPr>
            <a:picLocks noChangeAspect="1" noChangeArrowheads="1"/>
          </p:cNvPicPr>
          <p:nvPr/>
        </p:nvPicPr>
        <p:blipFill>
          <a:blip r:embed="rId2" cstate="print"/>
          <a:srcRect/>
          <a:stretch>
            <a:fillRect/>
          </a:stretch>
        </p:blipFill>
        <p:spPr bwMode="auto">
          <a:xfrm>
            <a:off x="929627" y="3437739"/>
            <a:ext cx="1425266" cy="581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6" name="Picture 2" descr="C:\Users\alicia\AppData\Local\Microsoft\Windows\Temporary Internet Files\Content.IE5\7Q1DKFM2\MCj01051880000[1].wmf"/>
          <p:cNvPicPr>
            <a:picLocks noChangeAspect="1" noChangeArrowheads="1"/>
          </p:cNvPicPr>
          <p:nvPr/>
        </p:nvPicPr>
        <p:blipFill>
          <a:blip r:embed="rId3" cstate="print"/>
          <a:srcRect/>
          <a:stretch>
            <a:fillRect/>
          </a:stretch>
        </p:blipFill>
        <p:spPr bwMode="auto">
          <a:xfrm>
            <a:off x="1079938" y="1481980"/>
            <a:ext cx="1425266" cy="1272920"/>
          </a:xfrm>
          <a:prstGeom prst="rect">
            <a:avLst/>
          </a:prstGeom>
          <a:noFill/>
        </p:spPr>
      </p:pic>
      <p:pic>
        <p:nvPicPr>
          <p:cNvPr id="1028" name="Picture 4" descr="C:\Users\alicia\AppData\Local\Microsoft\Windows\Temporary Internet Files\Content.IE5\8C2HJ52N\MCj03386540000[1].wmf"/>
          <p:cNvPicPr>
            <a:picLocks noChangeAspect="1" noChangeArrowheads="1"/>
          </p:cNvPicPr>
          <p:nvPr/>
        </p:nvPicPr>
        <p:blipFill>
          <a:blip r:embed="rId4" cstate="print"/>
          <a:srcRect/>
          <a:stretch>
            <a:fillRect/>
          </a:stretch>
        </p:blipFill>
        <p:spPr bwMode="auto">
          <a:xfrm>
            <a:off x="929627" y="4607485"/>
            <a:ext cx="1575578" cy="1016145"/>
          </a:xfrm>
          <a:prstGeom prst="rect">
            <a:avLst/>
          </a:prstGeom>
          <a:noFill/>
        </p:spPr>
      </p:pic>
    </p:spTree>
    <p:extLst>
      <p:ext uri="{BB962C8B-B14F-4D97-AF65-F5344CB8AC3E}">
        <p14:creationId xmlns:p14="http://schemas.microsoft.com/office/powerpoint/2010/main" val="31198727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Content Placeholder 5"/>
          <p:cNvSpPr>
            <a:spLocks noGrp="1"/>
          </p:cNvSpPr>
          <p:nvPr>
            <p:ph idx="1"/>
          </p:nvPr>
        </p:nvSpPr>
        <p:spPr>
          <a:xfrm>
            <a:off x="609601" y="533401"/>
            <a:ext cx="7848600" cy="2209800"/>
          </a:xfrm>
        </p:spPr>
        <p:txBody>
          <a:bodyPr/>
          <a:lstStyle/>
          <a:p>
            <a:pPr>
              <a:buFont typeface="Arial" charset="0"/>
              <a:buNone/>
            </a:pPr>
            <a:r>
              <a:rPr lang="en-US" sz="3600" b="1" dirty="0"/>
              <a:t>Intelligence =</a:t>
            </a:r>
          </a:p>
          <a:p>
            <a:pPr>
              <a:buFont typeface="Arial" charset="0"/>
              <a:buNone/>
            </a:pPr>
            <a:endParaRPr lang="en-US" sz="3600" b="1" dirty="0"/>
          </a:p>
          <a:p>
            <a:pPr>
              <a:buFont typeface="Arial" charset="0"/>
              <a:buNone/>
            </a:pPr>
            <a:r>
              <a:rPr lang="en-US" sz="3600" b="1" dirty="0"/>
              <a:t>_____% effort vs.  _____% ability</a:t>
            </a:r>
          </a:p>
        </p:txBody>
      </p:sp>
      <p:sp>
        <p:nvSpPr>
          <p:cNvPr id="7" name="TextBox 6"/>
          <p:cNvSpPr txBox="1">
            <a:spLocks noChangeArrowheads="1"/>
          </p:cNvSpPr>
          <p:nvPr/>
        </p:nvSpPr>
        <p:spPr bwMode="auto">
          <a:xfrm>
            <a:off x="799590" y="3810001"/>
            <a:ext cx="7014154" cy="1754322"/>
          </a:xfrm>
          <a:prstGeom prst="rect">
            <a:avLst/>
          </a:prstGeom>
          <a:noFill/>
          <a:ln w="9525">
            <a:noFill/>
            <a:miter lim="800000"/>
            <a:headEnd/>
            <a:tailEnd/>
          </a:ln>
        </p:spPr>
        <p:txBody>
          <a:bodyPr wrap="none" lIns="91435" tIns="45718" rIns="91435" bIns="45718">
            <a:prstTxWarp prst="textNoShape">
              <a:avLst/>
            </a:prstTxWarp>
            <a:spAutoFit/>
          </a:bodyPr>
          <a:lstStyle/>
          <a:p>
            <a:r>
              <a:rPr lang="en-US" sz="3600" b="1" dirty="0"/>
              <a:t>Fixed = 35% effort vs. 65% ability</a:t>
            </a:r>
          </a:p>
          <a:p>
            <a:endParaRPr lang="en-US" sz="3600" b="1" dirty="0"/>
          </a:p>
          <a:p>
            <a:r>
              <a:rPr lang="en-US" sz="3600" b="1" dirty="0"/>
              <a:t>Growth = 65% effort vs. 35% ability </a:t>
            </a:r>
          </a:p>
        </p:txBody>
      </p:sp>
    </p:spTree>
    <p:extLst>
      <p:ext uri="{BB962C8B-B14F-4D97-AF65-F5344CB8AC3E}">
        <p14:creationId xmlns:p14="http://schemas.microsoft.com/office/powerpoint/2010/main" val="57608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1089422" y="535782"/>
            <a:ext cx="7358063" cy="794742"/>
          </a:xfrm>
        </p:spPr>
        <p:txBody>
          <a:bodyPr/>
          <a:lstStyle/>
          <a:p>
            <a:pPr eaLnBrk="1" hangingPunct="1"/>
            <a:r>
              <a:rPr lang="en-US" sz="3100" dirty="0"/>
              <a:t>Brain Peaks!</a:t>
            </a:r>
          </a:p>
        </p:txBody>
      </p:sp>
      <p:sp>
        <p:nvSpPr>
          <p:cNvPr id="3" name="Content Placeholder 2"/>
          <p:cNvSpPr>
            <a:spLocks noGrp="1"/>
          </p:cNvSpPr>
          <p:nvPr>
            <p:ph idx="1"/>
          </p:nvPr>
        </p:nvSpPr>
        <p:spPr>
          <a:xfrm>
            <a:off x="457200" y="1600202"/>
            <a:ext cx="3049588" cy="4525963"/>
          </a:xfrm>
        </p:spPr>
        <p:txBody>
          <a:bodyPr/>
          <a:lstStyle/>
          <a:p>
            <a:pPr algn="ctr" eaLnBrk="1" hangingPunct="1">
              <a:buFont typeface="Arial" charset="0"/>
              <a:buNone/>
            </a:pPr>
            <a:r>
              <a:rPr lang="en-US" b="1" dirty="0" smtClean="0"/>
              <a:t>Fixed</a:t>
            </a:r>
          </a:p>
          <a:p>
            <a:pPr algn="ctr" eaLnBrk="1" hangingPunct="1">
              <a:buFont typeface="Arial" charset="0"/>
              <a:buNone/>
            </a:pPr>
            <a:r>
              <a:rPr lang="en-US" dirty="0" smtClean="0"/>
              <a:t>Right or Wrong?</a:t>
            </a:r>
          </a:p>
          <a:p>
            <a:pPr eaLnBrk="1" hangingPunct="1">
              <a:buFont typeface="Arial" charset="0"/>
              <a:buNone/>
            </a:pPr>
            <a:endParaRPr lang="en-US" dirty="0" smtClean="0"/>
          </a:p>
        </p:txBody>
      </p:sp>
      <p:sp>
        <p:nvSpPr>
          <p:cNvPr id="4" name="Content Placeholder 2"/>
          <p:cNvSpPr txBox="1">
            <a:spLocks/>
          </p:cNvSpPr>
          <p:nvPr/>
        </p:nvSpPr>
        <p:spPr bwMode="auto">
          <a:xfrm>
            <a:off x="4522789" y="1600201"/>
            <a:ext cx="4164012" cy="4678363"/>
          </a:xfrm>
          <a:prstGeom prst="rect">
            <a:avLst/>
          </a:prstGeom>
          <a:noFill/>
          <a:ln w="9525">
            <a:noFill/>
            <a:miter lim="800000"/>
            <a:headEnd/>
            <a:tailEnd/>
          </a:ln>
        </p:spPr>
        <p:txBody>
          <a:bodyPr lIns="91435" tIns="45718" rIns="91435" bIns="45718">
            <a:prstTxWarp prst="textNoShape">
              <a:avLst/>
            </a:prstTxWarp>
          </a:bodyPr>
          <a:lstStyle/>
          <a:p>
            <a:pPr marL="342882" indent="-342882">
              <a:spcBef>
                <a:spcPct val="20000"/>
              </a:spcBef>
            </a:pPr>
            <a:r>
              <a:rPr lang="en-US" sz="3200" b="1" dirty="0">
                <a:latin typeface="Calibri" charset="0"/>
              </a:rPr>
              <a:t>Growth</a:t>
            </a:r>
          </a:p>
          <a:p>
            <a:pPr marL="342882" indent="-342882">
              <a:spcBef>
                <a:spcPct val="20000"/>
              </a:spcBef>
            </a:pPr>
            <a:r>
              <a:rPr lang="en-US" sz="3200" dirty="0">
                <a:latin typeface="Calibri" charset="0"/>
              </a:rPr>
              <a:t>Right or Wrong…Why?</a:t>
            </a:r>
          </a:p>
          <a:p>
            <a:pPr marL="342882" indent="-342882">
              <a:spcBef>
                <a:spcPct val="20000"/>
              </a:spcBef>
            </a:pPr>
            <a:endParaRPr lang="en-US" sz="3200" dirty="0">
              <a:latin typeface="Calibri" charset="0"/>
            </a:endParaRPr>
          </a:p>
        </p:txBody>
      </p:sp>
      <p:pic>
        <p:nvPicPr>
          <p:cNvPr id="43013" name="Picture 5" descr="C:\Users\alicia\AppData\Local\Microsoft\Windows\Temporary Internet Files\Content.IE5\DDU61L3I\MCj03629660000[1].wmf"/>
          <p:cNvPicPr>
            <a:picLocks noChangeAspect="1" noChangeArrowheads="1"/>
          </p:cNvPicPr>
          <p:nvPr/>
        </p:nvPicPr>
        <p:blipFill>
          <a:blip r:embed="rId3"/>
          <a:srcRect/>
          <a:stretch>
            <a:fillRect/>
          </a:stretch>
        </p:blipFill>
        <p:spPr bwMode="auto">
          <a:xfrm>
            <a:off x="730252" y="4008439"/>
            <a:ext cx="2422525" cy="1490662"/>
          </a:xfrm>
          <a:prstGeom prst="rect">
            <a:avLst/>
          </a:prstGeom>
          <a:noFill/>
          <a:ln w="9525">
            <a:noFill/>
            <a:miter lim="800000"/>
            <a:headEnd/>
            <a:tailEnd/>
          </a:ln>
        </p:spPr>
      </p:pic>
      <p:pic>
        <p:nvPicPr>
          <p:cNvPr id="43014" name="Picture 6" descr="C:\Users\alicia\AppData\Local\Microsoft\Windows\Temporary Internet Files\Content.IE5\8C2HJ52N\MCj03629840000[1].wmf"/>
          <p:cNvPicPr>
            <a:picLocks noChangeAspect="1" noChangeArrowheads="1"/>
          </p:cNvPicPr>
          <p:nvPr/>
        </p:nvPicPr>
        <p:blipFill>
          <a:blip r:embed="rId4"/>
          <a:srcRect/>
          <a:stretch>
            <a:fillRect/>
          </a:stretch>
        </p:blipFill>
        <p:spPr bwMode="auto">
          <a:xfrm flipH="1">
            <a:off x="5627689" y="3851277"/>
            <a:ext cx="2733675" cy="1647825"/>
          </a:xfrm>
          <a:prstGeom prst="rect">
            <a:avLst/>
          </a:prstGeom>
          <a:noFill/>
          <a:ln w="9525">
            <a:noFill/>
            <a:miter lim="800000"/>
            <a:headEnd/>
            <a:tailEnd/>
          </a:ln>
        </p:spPr>
      </p:pic>
      <p:cxnSp>
        <p:nvCxnSpPr>
          <p:cNvPr id="11" name="Straight Arrow Connector 10"/>
          <p:cNvCxnSpPr/>
          <p:nvPr/>
        </p:nvCxnSpPr>
        <p:spPr>
          <a:xfrm rot="5400000" flipH="1" flipV="1">
            <a:off x="812008" y="2978945"/>
            <a:ext cx="1252538" cy="806450"/>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rot="16200000" flipH="1">
            <a:off x="1741489" y="2955926"/>
            <a:ext cx="1252538" cy="852488"/>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cxnSp>
        <p:nvCxnSpPr>
          <p:cNvPr id="18" name="Straight Arrow Connector 17"/>
          <p:cNvCxnSpPr/>
          <p:nvPr/>
        </p:nvCxnSpPr>
        <p:spPr>
          <a:xfrm flipV="1">
            <a:off x="6226176" y="2597150"/>
            <a:ext cx="1427163" cy="1254125"/>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rot="16200000" flipH="1">
            <a:off x="7562851" y="2846389"/>
            <a:ext cx="889000" cy="708025"/>
          </a:xfrm>
          <a:prstGeom prst="straightConnector1">
            <a:avLst/>
          </a:prstGeom>
          <a:ln w="38100">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220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1" end="1"/>
                                            </p:txEl>
                                          </p:spTgt>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strVal val="#ppt_w*0.70"/>
                                          </p:val>
                                        </p:tav>
                                        <p:tav tm="100000">
                                          <p:val>
                                            <p:strVal val="#ppt_w"/>
                                          </p:val>
                                        </p:tav>
                                      </p:tavLst>
                                    </p:anim>
                                    <p:anim calcmode="lin" valueType="num">
                                      <p:cBhvr>
                                        <p:cTn id="14" dur="1000" fill="hold"/>
                                        <p:tgtEl>
                                          <p:spTgt spid="11"/>
                                        </p:tgtEl>
                                        <p:attrNameLst>
                                          <p:attrName>ppt_h</p:attrName>
                                        </p:attrNameLst>
                                      </p:cBhvr>
                                      <p:tavLst>
                                        <p:tav tm="0">
                                          <p:val>
                                            <p:strVal val="#ppt_h"/>
                                          </p:val>
                                        </p:tav>
                                        <p:tav tm="100000">
                                          <p:val>
                                            <p:strVal val="#ppt_h"/>
                                          </p:val>
                                        </p:tav>
                                      </p:tavLst>
                                    </p:anim>
                                    <p:animEffect transition="in" filter="fade">
                                      <p:cBhvr>
                                        <p:cTn id="15" dur="1000"/>
                                        <p:tgtEl>
                                          <p:spTgt spid="11"/>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strVal val="#ppt_w*0.70"/>
                                          </p:val>
                                        </p:tav>
                                        <p:tav tm="100000">
                                          <p:val>
                                            <p:strVal val="#ppt_w"/>
                                          </p:val>
                                        </p:tav>
                                      </p:tavLst>
                                    </p:anim>
                                    <p:anim calcmode="lin" valueType="num">
                                      <p:cBhvr>
                                        <p:cTn id="20" dur="1000" fill="hold"/>
                                        <p:tgtEl>
                                          <p:spTgt spid="12"/>
                                        </p:tgtEl>
                                        <p:attrNameLst>
                                          <p:attrName>ppt_h</p:attrName>
                                        </p:attrNameLst>
                                      </p:cBhvr>
                                      <p:tavLst>
                                        <p:tav tm="0">
                                          <p:val>
                                            <p:strVal val="#ppt_h"/>
                                          </p:val>
                                        </p:tav>
                                        <p:tav tm="100000">
                                          <p:val>
                                            <p:strVal val="#ppt_h"/>
                                          </p:val>
                                        </p:tav>
                                      </p:tavLst>
                                    </p:anim>
                                    <p:animEffect transition="in" filter="fade">
                                      <p:cBhvr>
                                        <p:cTn id="21" dur="10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nodeType="click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p:cTn id="26"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7"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8" dur="1000"/>
                                        <p:tgtEl>
                                          <p:spTgt spid="4">
                                            <p:txEl>
                                              <p:pRg st="1" end="1"/>
                                            </p:txEl>
                                          </p:spTgt>
                                        </p:tgtEl>
                                      </p:cBhvr>
                                    </p:animEffect>
                                  </p:childTnLst>
                                </p:cTn>
                              </p:par>
                            </p:childTnLst>
                          </p:cTn>
                        </p:par>
                        <p:par>
                          <p:cTn id="29" fill="hold">
                            <p:stCondLst>
                              <p:cond delay="1000"/>
                            </p:stCondLst>
                            <p:childTnLst>
                              <p:par>
                                <p:cTn id="30" presetID="55" presetClass="entr" presetSubtype="0"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1000" fill="hold"/>
                                        <p:tgtEl>
                                          <p:spTgt spid="18"/>
                                        </p:tgtEl>
                                        <p:attrNameLst>
                                          <p:attrName>ppt_w</p:attrName>
                                        </p:attrNameLst>
                                      </p:cBhvr>
                                      <p:tavLst>
                                        <p:tav tm="0">
                                          <p:val>
                                            <p:strVal val="#ppt_w*0.70"/>
                                          </p:val>
                                        </p:tav>
                                        <p:tav tm="100000">
                                          <p:val>
                                            <p:strVal val="#ppt_w"/>
                                          </p:val>
                                        </p:tav>
                                      </p:tavLst>
                                    </p:anim>
                                    <p:anim calcmode="lin" valueType="num">
                                      <p:cBhvr>
                                        <p:cTn id="33" dur="1000" fill="hold"/>
                                        <p:tgtEl>
                                          <p:spTgt spid="18"/>
                                        </p:tgtEl>
                                        <p:attrNameLst>
                                          <p:attrName>ppt_h</p:attrName>
                                        </p:attrNameLst>
                                      </p:cBhvr>
                                      <p:tavLst>
                                        <p:tav tm="0">
                                          <p:val>
                                            <p:strVal val="#ppt_h"/>
                                          </p:val>
                                        </p:tav>
                                        <p:tav tm="100000">
                                          <p:val>
                                            <p:strVal val="#ppt_h"/>
                                          </p:val>
                                        </p:tav>
                                      </p:tavLst>
                                    </p:anim>
                                    <p:animEffect transition="in" filter="fade">
                                      <p:cBhvr>
                                        <p:cTn id="34" dur="1000"/>
                                        <p:tgtEl>
                                          <p:spTgt spid="18"/>
                                        </p:tgtEl>
                                      </p:cBhvr>
                                    </p:animEffect>
                                  </p:childTnLst>
                                </p:cTn>
                              </p:par>
                            </p:childTnLst>
                          </p:cTn>
                        </p:par>
                        <p:par>
                          <p:cTn id="35" fill="hold">
                            <p:stCondLst>
                              <p:cond delay="2000"/>
                            </p:stCondLst>
                            <p:childTnLst>
                              <p:par>
                                <p:cTn id="36" presetID="55" presetClass="entr" presetSubtype="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1000" fill="hold"/>
                                        <p:tgtEl>
                                          <p:spTgt spid="22"/>
                                        </p:tgtEl>
                                        <p:attrNameLst>
                                          <p:attrName>ppt_w</p:attrName>
                                        </p:attrNameLst>
                                      </p:cBhvr>
                                      <p:tavLst>
                                        <p:tav tm="0">
                                          <p:val>
                                            <p:strVal val="#ppt_w*0.70"/>
                                          </p:val>
                                        </p:tav>
                                        <p:tav tm="100000">
                                          <p:val>
                                            <p:strVal val="#ppt_w"/>
                                          </p:val>
                                        </p:tav>
                                      </p:tavLst>
                                    </p:anim>
                                    <p:anim calcmode="lin" valueType="num">
                                      <p:cBhvr>
                                        <p:cTn id="39" dur="1000" fill="hold"/>
                                        <p:tgtEl>
                                          <p:spTgt spid="22"/>
                                        </p:tgtEl>
                                        <p:attrNameLst>
                                          <p:attrName>ppt_h</p:attrName>
                                        </p:attrNameLst>
                                      </p:cBhvr>
                                      <p:tavLst>
                                        <p:tav tm="0">
                                          <p:val>
                                            <p:strVal val="#ppt_h"/>
                                          </p:val>
                                        </p:tav>
                                        <p:tav tm="100000">
                                          <p:val>
                                            <p:strVal val="#ppt_h"/>
                                          </p:val>
                                        </p:tav>
                                      </p:tavLst>
                                    </p:anim>
                                    <p:animEffect transition="in" filter="fade">
                                      <p:cBhvr>
                                        <p:cTn id="4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Brain Science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21869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2969" y="178594"/>
            <a:ext cx="7358063" cy="1053703"/>
          </a:xfrm>
        </p:spPr>
        <p:txBody>
          <a:bodyPr/>
          <a:lstStyle/>
          <a:p>
            <a:r>
              <a:rPr lang="en-US" sz="3100" dirty="0"/>
              <a:t>How OTHER’s Mindsets affected people</a:t>
            </a:r>
            <a:endParaRPr lang="en-US" sz="3100" dirty="0"/>
          </a:p>
        </p:txBody>
      </p:sp>
      <p:sp>
        <p:nvSpPr>
          <p:cNvPr id="5" name="Rectangle 4"/>
          <p:cNvSpPr/>
          <p:nvPr/>
        </p:nvSpPr>
        <p:spPr>
          <a:xfrm>
            <a:off x="660797" y="1290479"/>
            <a:ext cx="8143875" cy="3881349"/>
          </a:xfrm>
          <a:prstGeom prst="rect">
            <a:avLst/>
          </a:prstGeom>
        </p:spPr>
        <p:txBody>
          <a:bodyPr wrap="square" lIns="64291" tIns="32146" rIns="64291" bIns="32146">
            <a:spAutoFit/>
          </a:bodyPr>
          <a:lstStyle/>
          <a:p>
            <a:pPr algn="l" eaLnBrk="1" hangingPunct="1">
              <a:buClr>
                <a:schemeClr val="tx1"/>
              </a:buClr>
              <a:buFontTx/>
              <a:buBlip>
                <a:blip r:embed="rId2"/>
              </a:buBlip>
            </a:pPr>
            <a:r>
              <a:rPr lang="en-US" sz="3100" dirty="0"/>
              <a:t>When Thomas Edison was a boy, his teachers told him he was too stupid to learn anything</a:t>
            </a:r>
          </a:p>
          <a:p>
            <a:pPr algn="l" eaLnBrk="1" hangingPunct="1">
              <a:buClr>
                <a:schemeClr val="tx1"/>
              </a:buClr>
              <a:buFontTx/>
              <a:buBlip>
                <a:blip r:embed="rId2"/>
              </a:buBlip>
            </a:pPr>
            <a:r>
              <a:rPr lang="en-US" sz="3100" dirty="0"/>
              <a:t>Albert Einstein had </a:t>
            </a:r>
            <a:r>
              <a:rPr lang="en-US" sz="3100" dirty="0"/>
              <a:t>delayed </a:t>
            </a:r>
            <a:r>
              <a:rPr lang="en-US" sz="3100" dirty="0"/>
              <a:t>speech and </a:t>
            </a:r>
            <a:r>
              <a:rPr lang="en-US" sz="3100" dirty="0"/>
              <a:t>reading</a:t>
            </a:r>
            <a:endParaRPr lang="en-US" sz="3100" dirty="0"/>
          </a:p>
          <a:p>
            <a:pPr algn="l" eaLnBrk="1" hangingPunct="1">
              <a:buClr>
                <a:schemeClr val="tx1"/>
              </a:buClr>
              <a:buFontTx/>
              <a:buBlip>
                <a:blip r:embed="rId2"/>
              </a:buBlip>
            </a:pPr>
            <a:r>
              <a:rPr lang="en-US" sz="3100" dirty="0"/>
              <a:t>Winston Churchill failed the sixth grade</a:t>
            </a:r>
          </a:p>
          <a:p>
            <a:pPr algn="l" eaLnBrk="1" hangingPunct="1">
              <a:buClr>
                <a:schemeClr val="tx1"/>
              </a:buClr>
              <a:buFontTx/>
              <a:buBlip>
                <a:blip r:embed="rId2"/>
              </a:buBlip>
            </a:pPr>
            <a:r>
              <a:rPr lang="en-US" sz="3100" dirty="0" err="1"/>
              <a:t>Verner</a:t>
            </a:r>
            <a:r>
              <a:rPr lang="en-US" sz="3100" dirty="0"/>
              <a:t> Von Braun, developer of the Saturn Rocket, flunked 9th grade algebra</a:t>
            </a:r>
          </a:p>
          <a:p>
            <a:pPr algn="l" eaLnBrk="1" hangingPunct="1">
              <a:buClr>
                <a:schemeClr val="tx1"/>
              </a:buClr>
              <a:buFontTx/>
              <a:buBlip>
                <a:blip r:embed="rId2"/>
              </a:buBlip>
            </a:pPr>
            <a:r>
              <a:rPr lang="en-US" sz="3100" dirty="0"/>
              <a:t>Isaac Newton did poorly in grade school</a:t>
            </a:r>
          </a:p>
          <a:p>
            <a:pPr algn="l" eaLnBrk="1" hangingPunct="1">
              <a:buClr>
                <a:schemeClr val="tx1"/>
              </a:buClr>
              <a:buFontTx/>
              <a:buBlip>
                <a:blip r:embed="rId2"/>
              </a:buBlip>
            </a:pPr>
            <a:r>
              <a:rPr lang="en-US" sz="3100" dirty="0"/>
              <a:t>Leo Tolstoy flunked out of college</a:t>
            </a:r>
          </a:p>
        </p:txBody>
      </p:sp>
    </p:spTree>
    <p:extLst>
      <p:ext uri="{BB962C8B-B14F-4D97-AF65-F5344CB8AC3E}">
        <p14:creationId xmlns:p14="http://schemas.microsoft.com/office/powerpoint/2010/main" val="22760917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Great Growth Mindsets</a:t>
            </a:r>
            <a:endParaRPr lang="en-US" dirty="0"/>
          </a:p>
        </p:txBody>
      </p:sp>
      <p:pic>
        <p:nvPicPr>
          <p:cNvPr id="4" name="Growth Mindset Video Gallery - The Brainology® Program  Cultivate a Growth Mindset, by Carol Dweck, Ph.D.2.wmv">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1555750" y="1600200"/>
            <a:ext cx="6034088" cy="4525963"/>
          </a:xfrm>
        </p:spPr>
      </p:pic>
    </p:spTree>
    <p:extLst>
      <p:ext uri="{BB962C8B-B14F-4D97-AF65-F5344CB8AC3E}">
        <p14:creationId xmlns:p14="http://schemas.microsoft.com/office/powerpoint/2010/main" val="350353235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b="1" dirty="0" smtClean="0"/>
              <a:t>Intellectual/Adventure</a:t>
            </a:r>
            <a:r>
              <a:rPr lang="en-US" dirty="0" smtClean="0"/>
              <a:t/>
            </a:r>
            <a:br>
              <a:rPr lang="en-US" dirty="0" smtClean="0"/>
            </a:br>
            <a:endParaRPr lang="en-US" dirty="0"/>
          </a:p>
        </p:txBody>
      </p:sp>
      <p:sp>
        <p:nvSpPr>
          <p:cNvPr id="3" name="Content Placeholder 2"/>
          <p:cNvSpPr>
            <a:spLocks noGrp="1"/>
          </p:cNvSpPr>
          <p:nvPr>
            <p:ph idx="1"/>
          </p:nvPr>
        </p:nvSpPr>
        <p:spPr>
          <a:xfrm>
            <a:off x="457200" y="457200"/>
            <a:ext cx="8229600" cy="6019800"/>
          </a:xfrm>
        </p:spPr>
        <p:txBody>
          <a:bodyPr>
            <a:normAutofit fontScale="55000" lnSpcReduction="20000"/>
          </a:bodyPr>
          <a:lstStyle/>
          <a:p>
            <a:r>
              <a:rPr lang="en-US" b="1" dirty="0"/>
              <a:t> </a:t>
            </a:r>
            <a:endParaRPr lang="en-US" dirty="0" smtClean="0"/>
          </a:p>
          <a:p>
            <a:r>
              <a:rPr lang="en-US" b="1" dirty="0"/>
              <a:t> </a:t>
            </a:r>
            <a:r>
              <a:rPr lang="en-US" b="1" dirty="0">
                <a:hlinkClick r:id="rId2"/>
              </a:rPr>
              <a:t>Albert Einstein / Physicist, Nobel Prize Winner</a:t>
            </a:r>
            <a:r>
              <a:rPr lang="en-US" b="1" dirty="0">
                <a:hlinkClick r:id="rId3"/>
              </a:rPr>
              <a:t>  </a:t>
            </a:r>
            <a:endParaRPr lang="en-US" dirty="0" smtClean="0"/>
          </a:p>
          <a:p>
            <a:r>
              <a:rPr lang="en-US" b="1" dirty="0">
                <a:hlinkClick r:id="rId4"/>
              </a:rPr>
              <a:t>Ann Bancroft / Arctic Explorer</a:t>
            </a:r>
            <a:r>
              <a:rPr lang="en-US" dirty="0" smtClean="0"/>
              <a:t> </a:t>
            </a:r>
          </a:p>
          <a:p>
            <a:r>
              <a:rPr lang="en-US" b="1" dirty="0">
                <a:hlinkClick r:id="rId5"/>
              </a:rPr>
              <a:t>Alexander Graham Bell / Inventor</a:t>
            </a:r>
            <a:endParaRPr lang="en-US" dirty="0" smtClean="0"/>
          </a:p>
          <a:p>
            <a:r>
              <a:rPr lang="en-US" b="1" dirty="0" err="1">
                <a:hlinkClick r:id="rId6"/>
              </a:rPr>
              <a:t>Wernher</a:t>
            </a:r>
            <a:r>
              <a:rPr lang="en-US" b="1" dirty="0">
                <a:hlinkClick r:id="rId6"/>
              </a:rPr>
              <a:t> von Braun / Rocket Engineer</a:t>
            </a:r>
            <a:r>
              <a:rPr lang="en-US" b="1" dirty="0"/>
              <a:t> </a:t>
            </a:r>
            <a:r>
              <a:rPr lang="en-US" b="1" dirty="0">
                <a:hlinkClick r:id="rId7"/>
              </a:rPr>
              <a:t> </a:t>
            </a:r>
            <a:endParaRPr lang="en-US" dirty="0" smtClean="0"/>
          </a:p>
          <a:p>
            <a:r>
              <a:rPr lang="en-US" b="1" dirty="0">
                <a:hlinkClick r:id="rId8"/>
              </a:rPr>
              <a:t>Dr. Simon </a:t>
            </a:r>
            <a:r>
              <a:rPr lang="en-US" b="1" dirty="0" err="1">
                <a:hlinkClick r:id="rId8"/>
              </a:rPr>
              <a:t>Clemmet</a:t>
            </a:r>
            <a:r>
              <a:rPr lang="en-US" b="1" dirty="0">
                <a:hlinkClick r:id="rId8"/>
              </a:rPr>
              <a:t> / Scientist</a:t>
            </a:r>
            <a:endParaRPr lang="en-US" dirty="0" smtClean="0"/>
          </a:p>
          <a:p>
            <a:r>
              <a:rPr lang="en-US" b="1" dirty="0">
                <a:hlinkClick r:id="rId9"/>
              </a:rPr>
              <a:t>Pierre Curie, Physicist (1903 Nobel Prize)</a:t>
            </a:r>
            <a:r>
              <a:rPr lang="en-US" dirty="0" smtClean="0"/>
              <a:t> </a:t>
            </a:r>
            <a:endParaRPr lang="en-US" dirty="0"/>
          </a:p>
          <a:p>
            <a:r>
              <a:rPr lang="en-US" b="1" dirty="0" smtClean="0">
                <a:hlinkClick r:id="rId10"/>
              </a:rPr>
              <a:t>Thomas </a:t>
            </a:r>
            <a:r>
              <a:rPr lang="en-US" b="1" dirty="0">
                <a:hlinkClick r:id="rId10"/>
              </a:rPr>
              <a:t>Edison / Inventor</a:t>
            </a:r>
            <a:r>
              <a:rPr lang="en-US" b="1" dirty="0"/>
              <a:t>  </a:t>
            </a:r>
            <a:r>
              <a:rPr lang="en-US" dirty="0"/>
              <a:t>"My teachers say I'm addled . . . my father thought I was stupid, and I almost decided I must be a dunce." </a:t>
            </a:r>
            <a:endParaRPr lang="en-US" dirty="0" smtClean="0"/>
          </a:p>
          <a:p>
            <a:r>
              <a:rPr lang="en-US" b="1" dirty="0">
                <a:hlinkClick r:id="rId11"/>
              </a:rPr>
              <a:t>Michael Faraday / Physicist</a:t>
            </a:r>
            <a:r>
              <a:rPr lang="en-US" b="1" dirty="0">
                <a:hlinkClick r:id="rId12"/>
              </a:rPr>
              <a:t> </a:t>
            </a:r>
            <a:r>
              <a:rPr lang="en-US" b="1" dirty="0"/>
              <a:t> </a:t>
            </a:r>
            <a:r>
              <a:rPr lang="en-US" dirty="0" smtClean="0"/>
              <a:t>    </a:t>
            </a:r>
          </a:p>
          <a:p>
            <a:r>
              <a:rPr lang="en-US" b="1" dirty="0" smtClean="0">
                <a:hlinkClick r:id="rId13"/>
              </a:rPr>
              <a:t>Henry </a:t>
            </a:r>
            <a:r>
              <a:rPr lang="en-US" b="1" dirty="0">
                <a:hlinkClick r:id="rId13"/>
              </a:rPr>
              <a:t>Ford / Inventor </a:t>
            </a:r>
            <a:r>
              <a:rPr lang="en-US" dirty="0" smtClean="0"/>
              <a:t> </a:t>
            </a:r>
          </a:p>
          <a:p>
            <a:r>
              <a:rPr lang="en-US" dirty="0" smtClean="0"/>
              <a:t> </a:t>
            </a:r>
            <a:r>
              <a:rPr lang="en-US" b="1" dirty="0" smtClean="0">
                <a:hlinkClick r:id="rId14"/>
              </a:rPr>
              <a:t>John </a:t>
            </a:r>
            <a:r>
              <a:rPr lang="en-US" b="1" dirty="0">
                <a:hlinkClick r:id="rId14"/>
              </a:rPr>
              <a:t>R. Horner / Paleontologist, </a:t>
            </a:r>
            <a:r>
              <a:rPr lang="en-US" b="1" dirty="0" err="1">
                <a:hlinkClick r:id="rId14"/>
              </a:rPr>
              <a:t>author</a:t>
            </a:r>
            <a:r>
              <a:rPr lang="en-US" dirty="0" err="1"/>
              <a:t>I</a:t>
            </a:r>
            <a:r>
              <a:rPr lang="en-US" dirty="0"/>
              <a:t> barely made it through school. I read real slow. But I like to find things that nobody else has found, like a dinosaur egg that has an embryo inside. Well, there are 36 of them in the world, and I found 35." </a:t>
            </a:r>
            <a:endParaRPr lang="en-US" dirty="0" smtClean="0"/>
          </a:p>
          <a:p>
            <a:r>
              <a:rPr lang="en-US" dirty="0" smtClean="0"/>
              <a:t>   </a:t>
            </a:r>
            <a:r>
              <a:rPr lang="en-US" b="1" dirty="0"/>
              <a:t>Willem </a:t>
            </a:r>
            <a:r>
              <a:rPr lang="en-US" b="1" dirty="0" err="1"/>
              <a:t>Hollenbach</a:t>
            </a:r>
            <a:r>
              <a:rPr lang="en-US" b="1" dirty="0"/>
              <a:t> / Astronomical Photographer &amp; Inventor</a:t>
            </a:r>
            <a:r>
              <a:rPr lang="en-US" dirty="0" smtClean="0"/>
              <a:t>    </a:t>
            </a:r>
          </a:p>
          <a:p>
            <a:r>
              <a:rPr lang="en-US" b="1" dirty="0" smtClean="0">
                <a:hlinkClick r:id="rId15"/>
              </a:rPr>
              <a:t>William </a:t>
            </a:r>
            <a:r>
              <a:rPr lang="en-US" b="1" dirty="0">
                <a:hlinkClick r:id="rId15"/>
              </a:rPr>
              <a:t>Lear / Inventor</a:t>
            </a:r>
            <a:r>
              <a:rPr lang="en-US" dirty="0" smtClean="0"/>
              <a:t>    </a:t>
            </a:r>
          </a:p>
          <a:p>
            <a:r>
              <a:rPr lang="en-US" b="1" dirty="0" smtClean="0">
                <a:hlinkClick r:id="rId16"/>
              </a:rPr>
              <a:t>Charles </a:t>
            </a:r>
            <a:r>
              <a:rPr lang="en-US" b="1" dirty="0">
                <a:hlinkClick r:id="rId16"/>
              </a:rPr>
              <a:t>Lindbergh / </a:t>
            </a:r>
            <a:r>
              <a:rPr lang="en-US" b="1" dirty="0" smtClean="0">
                <a:hlinkClick r:id="rId16"/>
              </a:rPr>
              <a:t>Aviator</a:t>
            </a:r>
            <a:endParaRPr lang="en-US" dirty="0"/>
          </a:p>
          <a:p>
            <a:r>
              <a:rPr lang="en-US" dirty="0" smtClean="0"/>
              <a:t> </a:t>
            </a:r>
            <a:r>
              <a:rPr lang="en-US" b="1" dirty="0">
                <a:hlinkClick r:id="rId17"/>
              </a:rPr>
              <a:t>Dr. James Lovelock / pioneer in the development of environmental </a:t>
            </a:r>
            <a:r>
              <a:rPr lang="en-US" b="1" dirty="0" smtClean="0">
                <a:hlinkClick r:id="rId17"/>
              </a:rPr>
              <a:t>awareness</a:t>
            </a:r>
            <a:endParaRPr lang="en-US" dirty="0"/>
          </a:p>
          <a:p>
            <a:r>
              <a:rPr lang="en-US" b="1" dirty="0" smtClean="0"/>
              <a:t> </a:t>
            </a:r>
            <a:r>
              <a:rPr lang="en-US" b="1" dirty="0">
                <a:hlinkClick r:id="rId18"/>
              </a:rPr>
              <a:t>Sir </a:t>
            </a:r>
            <a:r>
              <a:rPr lang="en-US" b="1" dirty="0" err="1">
                <a:hlinkClick r:id="rId18"/>
              </a:rPr>
              <a:t>Issac</a:t>
            </a:r>
            <a:r>
              <a:rPr lang="en-US" b="1" dirty="0">
                <a:hlinkClick r:id="rId18"/>
              </a:rPr>
              <a:t> Newton / Scientist &amp; </a:t>
            </a:r>
            <a:r>
              <a:rPr lang="en-US" b="1" dirty="0" smtClean="0">
                <a:hlinkClick r:id="rId18"/>
              </a:rPr>
              <a:t>Mathematician</a:t>
            </a:r>
            <a:endParaRPr lang="en-US" b="1" dirty="0" smtClean="0"/>
          </a:p>
          <a:p>
            <a:r>
              <a:rPr lang="en-US" b="1" dirty="0" smtClean="0">
                <a:hlinkClick r:id="rId19"/>
              </a:rPr>
              <a:t>Eli </a:t>
            </a:r>
            <a:r>
              <a:rPr lang="en-US" b="1" dirty="0">
                <a:hlinkClick r:id="rId19"/>
              </a:rPr>
              <a:t>Whitney / Inventor</a:t>
            </a:r>
            <a:r>
              <a:rPr lang="en-US" dirty="0" smtClean="0"/>
              <a:t>    </a:t>
            </a:r>
          </a:p>
          <a:p>
            <a:r>
              <a:rPr lang="en-US" b="1" dirty="0" smtClean="0">
                <a:hlinkClick r:id="rId20"/>
              </a:rPr>
              <a:t>John </a:t>
            </a:r>
            <a:r>
              <a:rPr lang="en-US" b="1" dirty="0" err="1">
                <a:hlinkClick r:id="rId20"/>
              </a:rPr>
              <a:t>VonNeumann</a:t>
            </a:r>
            <a:r>
              <a:rPr lang="en-US" b="1" dirty="0">
                <a:hlinkClick r:id="rId20"/>
              </a:rPr>
              <a:t> / Mathematician</a:t>
            </a:r>
            <a:r>
              <a:rPr lang="en-US" dirty="0" smtClean="0"/>
              <a:t>    </a:t>
            </a:r>
          </a:p>
          <a:p>
            <a:r>
              <a:rPr lang="en-US" b="1" dirty="0" smtClean="0">
                <a:hlinkClick r:id="rId21"/>
              </a:rPr>
              <a:t>Orville </a:t>
            </a:r>
            <a:r>
              <a:rPr lang="en-US" b="1" dirty="0">
                <a:hlinkClick r:id="rId21"/>
              </a:rPr>
              <a:t>&amp; Wilbur Wright / Inventors</a:t>
            </a:r>
            <a:endParaRPr lang="en-US" dirty="0"/>
          </a:p>
        </p:txBody>
      </p:sp>
    </p:spTree>
    <p:extLst>
      <p:ext uri="{BB962C8B-B14F-4D97-AF65-F5344CB8AC3E}">
        <p14:creationId xmlns:p14="http://schemas.microsoft.com/office/powerpoint/2010/main" val="2179250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85000" lnSpcReduction="20000"/>
          </a:bodyPr>
          <a:lstStyle/>
          <a:p>
            <a:endParaRPr lang="en-US" b="1" dirty="0"/>
          </a:p>
          <a:p>
            <a:r>
              <a:rPr lang="en-US" b="1" dirty="0" smtClean="0"/>
              <a:t>Field of Medicine</a:t>
            </a:r>
            <a:endParaRPr lang="en-US" dirty="0" smtClean="0"/>
          </a:p>
          <a:p>
            <a:r>
              <a:rPr lang="en-US" dirty="0" smtClean="0"/>
              <a:t>  </a:t>
            </a:r>
            <a:r>
              <a:rPr lang="en-US" b="1" dirty="0">
                <a:hlinkClick r:id="rId2"/>
              </a:rPr>
              <a:t>Harvey Cushing / Neurosurgeon</a:t>
            </a:r>
            <a:r>
              <a:rPr lang="en-US" b="1" dirty="0"/>
              <a:t> </a:t>
            </a:r>
            <a:r>
              <a:rPr lang="en-US" b="1" dirty="0">
                <a:hlinkClick r:id="rId3"/>
              </a:rPr>
              <a:t> </a:t>
            </a:r>
            <a:r>
              <a:rPr lang="en-US" dirty="0" smtClean="0"/>
              <a:t> </a:t>
            </a:r>
            <a:endParaRPr lang="en-US" dirty="0"/>
          </a:p>
          <a:p>
            <a:r>
              <a:rPr lang="en-US" b="1" dirty="0" smtClean="0">
                <a:hlinkClick r:id="rId4"/>
              </a:rPr>
              <a:t>Paul </a:t>
            </a:r>
            <a:r>
              <a:rPr lang="en-US" b="1" dirty="0">
                <a:hlinkClick r:id="rId4"/>
              </a:rPr>
              <a:t>Ehrlich</a:t>
            </a:r>
            <a:r>
              <a:rPr lang="en-US" dirty="0" smtClean="0"/>
              <a:t>   </a:t>
            </a:r>
          </a:p>
          <a:p>
            <a:r>
              <a:rPr lang="en-US" b="1" dirty="0" smtClean="0">
                <a:hlinkClick r:id="rId5"/>
              </a:rPr>
              <a:t>Fred </a:t>
            </a:r>
            <a:r>
              <a:rPr lang="en-US" b="1" dirty="0">
                <a:hlinkClick r:id="rId5"/>
              </a:rPr>
              <a:t>Epstein / Neurosurgeon</a:t>
            </a:r>
            <a:r>
              <a:rPr lang="en-US" dirty="0" smtClean="0"/>
              <a:t>   </a:t>
            </a:r>
          </a:p>
          <a:p>
            <a:r>
              <a:rPr lang="en-US" b="1" dirty="0" smtClean="0">
                <a:hlinkClick r:id="rId6"/>
              </a:rPr>
              <a:t>William </a:t>
            </a:r>
            <a:r>
              <a:rPr lang="en-US" b="1" dirty="0">
                <a:hlinkClick r:id="rId6"/>
              </a:rPr>
              <a:t>James / Psychologist</a:t>
            </a:r>
            <a:r>
              <a:rPr lang="en-US" b="1" dirty="0">
                <a:hlinkClick r:id="rId7"/>
              </a:rPr>
              <a:t>  </a:t>
            </a:r>
            <a:r>
              <a:rPr lang="en-US" dirty="0" smtClean="0"/>
              <a:t>     </a:t>
            </a:r>
          </a:p>
          <a:p>
            <a:r>
              <a:rPr lang="en-US" b="1" dirty="0" smtClean="0">
                <a:hlinkClick r:id="rId8"/>
              </a:rPr>
              <a:t>Dr</a:t>
            </a:r>
            <a:r>
              <a:rPr lang="en-US" b="1" dirty="0">
                <a:hlinkClick r:id="rId8"/>
              </a:rPr>
              <a:t>. Edward Hallowell / Psychiatrist</a:t>
            </a:r>
            <a:r>
              <a:rPr lang="en-US" dirty="0" smtClean="0"/>
              <a:t>    </a:t>
            </a:r>
          </a:p>
          <a:p>
            <a:r>
              <a:rPr lang="en-US" b="1" dirty="0" smtClean="0">
                <a:hlinkClick r:id="rId9"/>
              </a:rPr>
              <a:t>Archer </a:t>
            </a:r>
            <a:r>
              <a:rPr lang="en-US" b="1" dirty="0">
                <a:hlinkClick r:id="rId9"/>
              </a:rPr>
              <a:t>Martin / Chemist 1952 Nobel Laureate</a:t>
            </a:r>
            <a:r>
              <a:rPr lang="en-US" dirty="0" smtClean="0"/>
              <a:t>   </a:t>
            </a:r>
          </a:p>
          <a:p>
            <a:r>
              <a:rPr lang="en-US" b="1" dirty="0" smtClean="0">
                <a:hlinkClick r:id="rId10"/>
              </a:rPr>
              <a:t>John </a:t>
            </a:r>
            <a:r>
              <a:rPr lang="en-US" b="1" dirty="0">
                <a:hlinkClick r:id="rId10"/>
              </a:rPr>
              <a:t>Robert </a:t>
            </a:r>
            <a:r>
              <a:rPr lang="en-US" b="1" dirty="0" err="1">
                <a:hlinkClick r:id="rId10"/>
              </a:rPr>
              <a:t>Skoyles</a:t>
            </a:r>
            <a:r>
              <a:rPr lang="en-US" b="1" dirty="0">
                <a:hlinkClick r:id="rId10"/>
              </a:rPr>
              <a:t> / Brain Researcher</a:t>
            </a:r>
            <a:r>
              <a:rPr lang="en-US" dirty="0" smtClean="0"/>
              <a:t>    </a:t>
            </a:r>
          </a:p>
          <a:p>
            <a:r>
              <a:rPr lang="en-US" b="1" dirty="0" smtClean="0">
                <a:hlinkClick r:id="rId11"/>
              </a:rPr>
              <a:t>Margie </a:t>
            </a:r>
            <a:r>
              <a:rPr lang="en-US" b="1" dirty="0">
                <a:hlinkClick r:id="rId11"/>
              </a:rPr>
              <a:t>C. Sweeney / Doctor, author</a:t>
            </a:r>
            <a:r>
              <a:rPr lang="en-US" dirty="0" smtClean="0"/>
              <a:t>    </a:t>
            </a:r>
          </a:p>
          <a:p>
            <a:r>
              <a:rPr lang="en-US" b="1" dirty="0" smtClean="0">
                <a:hlinkClick r:id="rId12"/>
              </a:rPr>
              <a:t>Helen </a:t>
            </a:r>
            <a:r>
              <a:rPr lang="en-US" b="1" dirty="0" err="1">
                <a:hlinkClick r:id="rId12"/>
              </a:rPr>
              <a:t>Taussig</a:t>
            </a:r>
            <a:r>
              <a:rPr lang="en-US" b="1" dirty="0">
                <a:hlinkClick r:id="rId12"/>
              </a:rPr>
              <a:t> / Pediatric Cardiologist</a:t>
            </a:r>
            <a:r>
              <a:rPr lang="en-US" dirty="0" smtClean="0"/>
              <a:t> </a:t>
            </a:r>
          </a:p>
          <a:p>
            <a:r>
              <a:rPr lang="en-US" b="1" dirty="0" smtClean="0">
                <a:hlinkClick r:id="rId13"/>
              </a:rPr>
              <a:t>John </a:t>
            </a:r>
            <a:r>
              <a:rPr lang="en-US" b="1" dirty="0">
                <a:hlinkClick r:id="rId13"/>
              </a:rPr>
              <a:t>W. House / President, House Ear Institute</a:t>
            </a:r>
            <a:r>
              <a:rPr lang="en-US" dirty="0">
                <a:hlinkClick r:id="rId13"/>
              </a:rPr>
              <a:t> </a:t>
            </a:r>
            <a:r>
              <a:rPr lang="en-US" b="1" dirty="0">
                <a:hlinkClick r:id="rId13"/>
              </a:rPr>
              <a:t>World Renowned Research Facility</a:t>
            </a:r>
            <a:endParaRPr lang="en-US" dirty="0" smtClean="0"/>
          </a:p>
          <a:p>
            <a:endParaRPr lang="en-US" dirty="0"/>
          </a:p>
        </p:txBody>
      </p:sp>
      <p:pic>
        <p:nvPicPr>
          <p:cNvPr id="1026"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934200" y="228600"/>
            <a:ext cx="1647825" cy="1239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37107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title"/>
          </p:nvPr>
        </p:nvSpPr>
        <p:spPr/>
        <p:txBody>
          <a:bodyPr/>
          <a:lstStyle/>
          <a:p>
            <a:endParaRPr lang="en-US"/>
          </a:p>
        </p:txBody>
      </p:sp>
      <p:pic>
        <p:nvPicPr>
          <p:cNvPr id="23" name="Content Placeholder 22" descr="Brain.jpg"/>
          <p:cNvPicPr>
            <a:picLocks noGrp="1" noChangeAspect="1"/>
          </p:cNvPicPr>
          <p:nvPr>
            <p:ph sz="half" idx="1"/>
          </p:nvPr>
        </p:nvPicPr>
        <p:blipFill>
          <a:blip r:embed="rId3"/>
          <a:srcRect t="-5579" b="-5579"/>
          <a:stretch>
            <a:fillRect/>
          </a:stretch>
        </p:blipFill>
        <p:spPr/>
      </p:pic>
      <p:pic>
        <p:nvPicPr>
          <p:cNvPr id="24" name="Content Placeholder 23" descr="brain creative.jpg"/>
          <p:cNvPicPr>
            <a:picLocks noGrp="1" noChangeAspect="1"/>
          </p:cNvPicPr>
          <p:nvPr>
            <p:ph sz="half" idx="2"/>
          </p:nvPr>
        </p:nvPicPr>
        <p:blipFill>
          <a:blip r:embed="rId4"/>
          <a:srcRect l="-1878" r="-1878"/>
          <a:stretch>
            <a:fillRect/>
          </a:stretch>
        </p:blipFill>
        <p:spPr/>
      </p:pic>
    </p:spTree>
    <p:extLst>
      <p:ext uri="{BB962C8B-B14F-4D97-AF65-F5344CB8AC3E}">
        <p14:creationId xmlns:p14="http://schemas.microsoft.com/office/powerpoint/2010/main" val="99810325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33400"/>
            <a:ext cx="8839200" cy="6019800"/>
          </a:xfrm>
        </p:spPr>
        <p:txBody>
          <a:bodyPr>
            <a:normAutofit fontScale="25000" lnSpcReduction="20000"/>
          </a:bodyPr>
          <a:lstStyle/>
          <a:p>
            <a:r>
              <a:rPr lang="en-US" sz="6400" b="1" dirty="0">
                <a:hlinkClick r:id="rId2"/>
              </a:rPr>
              <a:t>Harry Anderson / TV actor, comedian</a:t>
            </a:r>
            <a:r>
              <a:rPr lang="en-US" sz="6400" b="1" dirty="0">
                <a:hlinkClick r:id="rId3"/>
              </a:rPr>
              <a:t>  </a:t>
            </a:r>
            <a:r>
              <a:rPr lang="en-US" sz="6400" dirty="0" smtClean="0"/>
              <a:t>  </a:t>
            </a:r>
            <a:endParaRPr lang="en-US" sz="6400" dirty="0"/>
          </a:p>
          <a:p>
            <a:r>
              <a:rPr lang="en-US" sz="6400" dirty="0"/>
              <a:t> </a:t>
            </a:r>
            <a:r>
              <a:rPr lang="en-US" sz="6400" b="1" dirty="0">
                <a:hlinkClick r:id="rId4"/>
              </a:rPr>
              <a:t>Orlando Bloom / actor </a:t>
            </a:r>
            <a:r>
              <a:rPr lang="en-US" sz="6400" b="1" dirty="0">
                <a:hlinkClick r:id="rId5"/>
              </a:rPr>
              <a:t> </a:t>
            </a:r>
            <a:r>
              <a:rPr lang="en-US" sz="6400" dirty="0" smtClean="0"/>
              <a:t/>
            </a:r>
            <a:br>
              <a:rPr lang="en-US" sz="6400" dirty="0" smtClean="0"/>
            </a:br>
            <a:r>
              <a:rPr lang="en-US" sz="6400" b="1" dirty="0">
                <a:hlinkClick r:id="rId6"/>
              </a:rPr>
              <a:t>Enrico Caruso / Opera </a:t>
            </a:r>
            <a:r>
              <a:rPr lang="en-US" sz="6400" b="1" dirty="0" smtClean="0">
                <a:hlinkClick r:id="rId6"/>
              </a:rPr>
              <a:t>singer</a:t>
            </a:r>
            <a:endParaRPr lang="en-US" sz="6400" b="1" dirty="0" smtClean="0"/>
          </a:p>
          <a:p>
            <a:r>
              <a:rPr lang="en-US" sz="6400" b="1" dirty="0" smtClean="0"/>
              <a:t>Tom </a:t>
            </a:r>
            <a:r>
              <a:rPr lang="en-US" sz="6400" b="1" dirty="0"/>
              <a:t>Cruise/ Actor</a:t>
            </a:r>
            <a:endParaRPr lang="en-US" sz="6400" dirty="0" smtClean="0"/>
          </a:p>
          <a:p>
            <a:r>
              <a:rPr lang="en-US" sz="6400" dirty="0"/>
              <a:t>"I had to train myself to focus my attention. I became very visual and learned how to create mental images in order to comprehend what I read." </a:t>
            </a:r>
            <a:r>
              <a:rPr lang="en-US" sz="6400" dirty="0" smtClean="0"/>
              <a:t/>
            </a:r>
            <a:br>
              <a:rPr lang="en-US" sz="6400" dirty="0" smtClean="0"/>
            </a:br>
            <a:r>
              <a:rPr lang="en-US" sz="6400" dirty="0" smtClean="0"/>
              <a:t>  </a:t>
            </a:r>
            <a:r>
              <a:rPr lang="en-US" sz="6400" b="1" dirty="0">
                <a:hlinkClick r:id="rId7"/>
              </a:rPr>
              <a:t>Harrison Ford / Actor</a:t>
            </a:r>
            <a:r>
              <a:rPr lang="en-US" sz="6400" dirty="0" smtClean="0"/>
              <a:t> </a:t>
            </a:r>
            <a:br>
              <a:rPr lang="en-US" sz="6400" dirty="0" smtClean="0"/>
            </a:br>
            <a:r>
              <a:rPr lang="en-US" sz="6400" b="1" dirty="0">
                <a:hlinkClick r:id="rId8"/>
              </a:rPr>
              <a:t>Danny Glover / Actor </a:t>
            </a:r>
            <a:r>
              <a:rPr lang="en-US" sz="6400" b="1" dirty="0">
                <a:hlinkClick r:id="rId9"/>
              </a:rPr>
              <a:t> </a:t>
            </a:r>
            <a:r>
              <a:rPr lang="en-US" sz="6400" dirty="0"/>
              <a:t>"Kids made fun of me because I was dark skinned, had a wide nose, and was dyslexic. Even as an actor, it took me a long time to realize why words and letters got jumbled in my mind and came out differently</a:t>
            </a:r>
            <a:r>
              <a:rPr lang="en-US" sz="6400" dirty="0" smtClean="0"/>
              <a:t>."</a:t>
            </a:r>
          </a:p>
          <a:p>
            <a:r>
              <a:rPr lang="en-US" sz="6400" dirty="0" smtClean="0"/>
              <a:t>  </a:t>
            </a:r>
            <a:r>
              <a:rPr lang="en-US" sz="6400" b="1" dirty="0" smtClean="0">
                <a:hlinkClick r:id="rId10"/>
              </a:rPr>
              <a:t>Whoopi </a:t>
            </a:r>
            <a:r>
              <a:rPr lang="en-US" sz="6400" b="1" dirty="0">
                <a:hlinkClick r:id="rId10"/>
              </a:rPr>
              <a:t>Goldberg / Actress, comedian</a:t>
            </a:r>
            <a:endParaRPr lang="en-US" sz="6400" dirty="0" smtClean="0"/>
          </a:p>
          <a:p>
            <a:r>
              <a:rPr lang="en-US" sz="6400" dirty="0" smtClean="0"/>
              <a:t>  </a:t>
            </a:r>
            <a:r>
              <a:rPr lang="en-US" sz="6400" b="1" dirty="0">
                <a:hlinkClick r:id="rId11"/>
              </a:rPr>
              <a:t>Anthony Hopkins / </a:t>
            </a:r>
            <a:r>
              <a:rPr lang="en-US" sz="6400" b="1" dirty="0" err="1">
                <a:hlinkClick r:id="rId11"/>
              </a:rPr>
              <a:t>Actor</a:t>
            </a:r>
            <a:r>
              <a:rPr lang="en-US" sz="6400" dirty="0" err="1"/>
              <a:t>My</a:t>
            </a:r>
            <a:r>
              <a:rPr lang="en-US" sz="6400" dirty="0"/>
              <a:t> childhood was "awful" - not because of any lack of parental love, but because I was so hopeless at school. I was a moody, lonely, an only child whose main pleasure was playing the piano and whose father worried about him not being like other boys. I believe that success has made me a nicer person. "I feel more responsive to other people because I'm not so insecure. I just feel reassured that I wasn't the moron I thought I was." </a:t>
            </a:r>
            <a:r>
              <a:rPr lang="en-US" sz="6400" dirty="0" smtClean="0"/>
              <a:t/>
            </a:r>
            <a:br>
              <a:rPr lang="en-US" sz="6400" dirty="0" smtClean="0"/>
            </a:br>
            <a:r>
              <a:rPr lang="en-US" sz="6400" b="1" dirty="0" smtClean="0">
                <a:hlinkClick r:id="rId12"/>
              </a:rPr>
              <a:t>Salma </a:t>
            </a:r>
            <a:r>
              <a:rPr lang="en-US" sz="6400" b="1" dirty="0">
                <a:hlinkClick r:id="rId12"/>
              </a:rPr>
              <a:t>Hayek / </a:t>
            </a:r>
            <a:r>
              <a:rPr lang="en-US" sz="6400" b="1" dirty="0" smtClean="0">
                <a:hlinkClick r:id="rId12"/>
              </a:rPr>
              <a:t>Actress</a:t>
            </a:r>
            <a:endParaRPr lang="en-US" sz="6400" b="1" dirty="0" smtClean="0"/>
          </a:p>
          <a:p>
            <a:r>
              <a:rPr lang="en-US" sz="6400" dirty="0" smtClean="0"/>
              <a:t> </a:t>
            </a:r>
            <a:r>
              <a:rPr lang="en-US" sz="6400" b="1" dirty="0">
                <a:hlinkClick r:id="rId13"/>
              </a:rPr>
              <a:t>Jay Leno / Comedian, "Tonight Show" host  </a:t>
            </a:r>
            <a:endParaRPr lang="en-US" sz="6400" dirty="0" smtClean="0"/>
          </a:p>
          <a:p>
            <a:r>
              <a:rPr lang="en-US" sz="6400" dirty="0" smtClean="0"/>
              <a:t> </a:t>
            </a:r>
            <a:r>
              <a:rPr lang="en-US" sz="6400" b="1" dirty="0" smtClean="0">
                <a:hlinkClick r:id="rId14"/>
              </a:rPr>
              <a:t>Alyssa </a:t>
            </a:r>
            <a:r>
              <a:rPr lang="en-US" sz="6400" b="1" dirty="0">
                <a:hlinkClick r:id="rId14"/>
              </a:rPr>
              <a:t>Milano, actress</a:t>
            </a:r>
            <a:r>
              <a:rPr lang="en-US" sz="6400" dirty="0" smtClean="0"/>
              <a:t>   </a:t>
            </a:r>
            <a:r>
              <a:rPr lang="en-US" sz="6400" b="1" dirty="0">
                <a:hlinkClick r:id="rId15"/>
              </a:rPr>
              <a:t>Billy Bob Thornton / Actor</a:t>
            </a:r>
            <a:r>
              <a:rPr lang="en-US" sz="6400" dirty="0" smtClean="0"/>
              <a:t>   </a:t>
            </a:r>
          </a:p>
          <a:p>
            <a:r>
              <a:rPr lang="en-US" sz="6400" b="1" dirty="0" err="1" smtClean="0">
                <a:hlinkClick r:id="rId16"/>
              </a:rPr>
              <a:t>Liv</a:t>
            </a:r>
            <a:r>
              <a:rPr lang="en-US" sz="6400" b="1" dirty="0" smtClean="0">
                <a:hlinkClick r:id="rId16"/>
              </a:rPr>
              <a:t> </a:t>
            </a:r>
            <a:r>
              <a:rPr lang="en-US" sz="6400" b="1" dirty="0">
                <a:hlinkClick r:id="rId16"/>
              </a:rPr>
              <a:t>Tyler / Actress</a:t>
            </a:r>
            <a:r>
              <a:rPr lang="en-US" sz="6400" dirty="0" smtClean="0"/>
              <a:t> </a:t>
            </a:r>
            <a:br>
              <a:rPr lang="en-US" sz="6400" dirty="0" smtClean="0"/>
            </a:br>
            <a:r>
              <a:rPr lang="en-US" sz="6400" b="1" dirty="0" smtClean="0">
                <a:hlinkClick r:id="rId17"/>
              </a:rPr>
              <a:t>Tom </a:t>
            </a:r>
            <a:r>
              <a:rPr lang="en-US" sz="6400" b="1" dirty="0">
                <a:hlinkClick r:id="rId17"/>
              </a:rPr>
              <a:t>Smothers / Actor, singer, comedian</a:t>
            </a:r>
            <a:r>
              <a:rPr lang="en-US" sz="6400" dirty="0" smtClean="0"/>
              <a:t> </a:t>
            </a:r>
            <a:br>
              <a:rPr lang="en-US" sz="6400" dirty="0" smtClean="0"/>
            </a:br>
            <a:r>
              <a:rPr lang="en-US" sz="6400" b="1" dirty="0">
                <a:hlinkClick r:id="rId18"/>
              </a:rPr>
              <a:t>Henry Winkler / Actor, author</a:t>
            </a:r>
            <a:r>
              <a:rPr lang="en-US" sz="6400" dirty="0" smtClean="0"/>
              <a:t> </a:t>
            </a:r>
            <a:r>
              <a:rPr lang="en-US" sz="6400" dirty="0"/>
              <a:t>"As a child, I was called stupid and lazy. On the SAT I got 159 out of 800 in math. My parents had no idea that I had a learning disability. If you will it, it is not a dream. The great thing about a learning problem is it forces you to become a problem solver." </a:t>
            </a:r>
            <a:br>
              <a:rPr lang="en-US" sz="6400" dirty="0"/>
            </a:br>
            <a:r>
              <a:rPr lang="en-US" sz="6400" dirty="0"/>
              <a:t> </a:t>
            </a:r>
            <a:r>
              <a:rPr lang="en-US" sz="6400" dirty="0" smtClean="0"/>
              <a:t> </a:t>
            </a:r>
            <a:r>
              <a:rPr lang="en-US" sz="6400" b="1" dirty="0">
                <a:hlinkClick r:id="rId19"/>
              </a:rPr>
              <a:t>Robin Williams / Actor Comedian</a:t>
            </a:r>
            <a:r>
              <a:rPr lang="en-US" sz="6400" dirty="0" smtClean="0"/>
              <a:t> </a:t>
            </a:r>
            <a:endParaRPr lang="en-US" sz="6400" dirty="0"/>
          </a:p>
          <a:p>
            <a:r>
              <a:rPr lang="en-US" sz="6400" b="1" dirty="0" smtClean="0">
                <a:hlinkClick r:id="rId20"/>
              </a:rPr>
              <a:t>Loretta </a:t>
            </a:r>
            <a:r>
              <a:rPr lang="en-US" sz="6400" b="1" dirty="0">
                <a:hlinkClick r:id="rId20"/>
              </a:rPr>
              <a:t>Young / </a:t>
            </a:r>
            <a:r>
              <a:rPr lang="en-US" sz="6400" b="1" dirty="0" err="1">
                <a:hlinkClick r:id="rId20"/>
              </a:rPr>
              <a:t>Actress</a:t>
            </a:r>
            <a:r>
              <a:rPr lang="en-US" sz="6400" dirty="0" err="1"/>
              <a:t>"I</a:t>
            </a:r>
            <a:r>
              <a:rPr lang="en-US" sz="6400" dirty="0"/>
              <a:t> hated school. One of the reasons was a learning disability, dyslexia, which no one understood at the time. I still can't spell."</a:t>
            </a:r>
            <a:endParaRPr lang="en-US" sz="6400" dirty="0" smtClean="0"/>
          </a:p>
          <a:p>
            <a:endParaRPr lang="en-US" dirty="0"/>
          </a:p>
        </p:txBody>
      </p:sp>
    </p:spTree>
    <p:extLst>
      <p:ext uri="{BB962C8B-B14F-4D97-AF65-F5344CB8AC3E}">
        <p14:creationId xmlns:p14="http://schemas.microsoft.com/office/powerpoint/2010/main" val="1521595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Music</a:t>
            </a:r>
            <a:endParaRPr lang="en-US" dirty="0"/>
          </a:p>
        </p:txBody>
      </p:sp>
      <p:sp>
        <p:nvSpPr>
          <p:cNvPr id="3" name="Content Placeholder 2"/>
          <p:cNvSpPr>
            <a:spLocks noGrp="1"/>
          </p:cNvSpPr>
          <p:nvPr>
            <p:ph idx="1"/>
          </p:nvPr>
        </p:nvSpPr>
        <p:spPr>
          <a:xfrm>
            <a:off x="457200" y="1066800"/>
            <a:ext cx="8229600" cy="5059363"/>
          </a:xfrm>
        </p:spPr>
        <p:txBody>
          <a:bodyPr>
            <a:normAutofit fontScale="70000" lnSpcReduction="20000"/>
          </a:bodyPr>
          <a:lstStyle/>
          <a:p>
            <a:r>
              <a:rPr lang="en-US" b="1" dirty="0"/>
              <a:t>Cher / Actress, singer </a:t>
            </a:r>
            <a:r>
              <a:rPr lang="en-US" b="1" dirty="0">
                <a:hlinkClick r:id="rId2"/>
              </a:rPr>
              <a:t> </a:t>
            </a:r>
            <a:endParaRPr lang="en-US" dirty="0" smtClean="0"/>
          </a:p>
          <a:p>
            <a:r>
              <a:rPr lang="en-US" dirty="0"/>
              <a:t>"I never read in school. I got really bad grades--D's and F's and C's in some classes, and A's and B's in other classes. In the second week of the 11th grade, I just quit. When I was in school, it was really difficult. Almost everything I learned, I had to learn by listening. My report cards always said that I was not living up to my potential. Don't focus on how Dyslexia makes life tougher......instead........hear the invisible voices of creativity that sing louder in your heart that those less fortunate people who have not been given our gift (curse) to challenge them to greater heights. Make peace with it and fly!" </a:t>
            </a:r>
            <a:endParaRPr lang="en-US" dirty="0" smtClean="0"/>
          </a:p>
          <a:p>
            <a:r>
              <a:rPr lang="en-US" b="1" dirty="0">
                <a:hlinkClick r:id="rId3"/>
              </a:rPr>
              <a:t>Britney Spears / Singer</a:t>
            </a:r>
            <a:r>
              <a:rPr lang="en-US" dirty="0" smtClean="0"/>
              <a:t>   </a:t>
            </a:r>
          </a:p>
          <a:p>
            <a:r>
              <a:rPr lang="en-US" b="1" dirty="0" smtClean="0">
                <a:hlinkClick r:id="rId4"/>
              </a:rPr>
              <a:t>River </a:t>
            </a:r>
            <a:r>
              <a:rPr lang="en-US" b="1" dirty="0">
                <a:hlinkClick r:id="rId4"/>
              </a:rPr>
              <a:t>Phoenix / Actor</a:t>
            </a:r>
            <a:r>
              <a:rPr lang="en-US" dirty="0" smtClean="0"/>
              <a:t>   </a:t>
            </a:r>
          </a:p>
          <a:p>
            <a:r>
              <a:rPr lang="en-US" dirty="0" smtClean="0"/>
              <a:t> </a:t>
            </a:r>
            <a:r>
              <a:rPr lang="en-US" b="1" dirty="0">
                <a:hlinkClick r:id="rId5"/>
              </a:rPr>
              <a:t>Usher / Singer</a:t>
            </a:r>
            <a:r>
              <a:rPr lang="en-US" dirty="0"/>
              <a:t/>
            </a:r>
            <a:br>
              <a:rPr lang="en-US" dirty="0"/>
            </a:br>
            <a:r>
              <a:rPr lang="en-US" dirty="0"/>
              <a:t> </a:t>
            </a:r>
            <a:endParaRPr lang="en-US" dirty="0" smtClean="0"/>
          </a:p>
          <a:p>
            <a:endParaRPr lang="en-US" dirty="0"/>
          </a:p>
        </p:txBody>
      </p:sp>
    </p:spTree>
    <p:extLst>
      <p:ext uri="{BB962C8B-B14F-4D97-AF65-F5344CB8AC3E}">
        <p14:creationId xmlns:p14="http://schemas.microsoft.com/office/powerpoint/2010/main" val="2178631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63562"/>
          </a:xfrm>
        </p:spPr>
        <p:txBody>
          <a:bodyPr>
            <a:normAutofit fontScale="90000"/>
          </a:bodyPr>
          <a:lstStyle/>
          <a:p>
            <a:r>
              <a:rPr lang="en-US" b="1" dirty="0"/>
              <a:t>Business</a:t>
            </a:r>
            <a:endParaRPr lang="en-US" dirty="0"/>
          </a:p>
        </p:txBody>
      </p:sp>
      <p:sp>
        <p:nvSpPr>
          <p:cNvPr id="3" name="Content Placeholder 2"/>
          <p:cNvSpPr>
            <a:spLocks noGrp="1"/>
          </p:cNvSpPr>
          <p:nvPr>
            <p:ph idx="1"/>
          </p:nvPr>
        </p:nvSpPr>
        <p:spPr>
          <a:xfrm>
            <a:off x="0" y="533400"/>
            <a:ext cx="9144000" cy="6172200"/>
          </a:xfrm>
        </p:spPr>
        <p:txBody>
          <a:bodyPr>
            <a:noAutofit/>
          </a:bodyPr>
          <a:lstStyle/>
          <a:p>
            <a:r>
              <a:rPr lang="en-US" sz="1600" b="1" dirty="0">
                <a:hlinkClick r:id="rId2"/>
              </a:rPr>
              <a:t>Richard Branson / Founder of Virgin Enterprises</a:t>
            </a:r>
            <a:endParaRPr lang="en-US" sz="1600" b="1" dirty="0"/>
          </a:p>
          <a:p>
            <a:r>
              <a:rPr lang="en-US" sz="1600" b="1" dirty="0"/>
              <a:t>G. Chris Anderson / Managing Director of Drexel Burnham</a:t>
            </a:r>
            <a:br>
              <a:rPr lang="en-US" sz="1600" b="1" dirty="0"/>
            </a:br>
            <a:r>
              <a:rPr lang="en-US" sz="1600" b="1" dirty="0"/>
              <a:t>Wall Street Investment banking firm</a:t>
            </a:r>
            <a:r>
              <a:rPr lang="en-US" sz="1600" dirty="0" smtClean="0"/>
              <a:t>    </a:t>
            </a:r>
            <a:r>
              <a:rPr lang="en-US" sz="1600" b="1" dirty="0"/>
              <a:t>Stephen </a:t>
            </a:r>
            <a:r>
              <a:rPr lang="en-US" sz="1600" b="1" dirty="0" err="1"/>
              <a:t>Bacque</a:t>
            </a:r>
            <a:r>
              <a:rPr lang="en-US" sz="1600" b="1" dirty="0"/>
              <a:t> / Inventor &amp; Entrepreneur,</a:t>
            </a:r>
            <a:r>
              <a:rPr lang="en-US" sz="1600" dirty="0" smtClean="0"/>
              <a:t>   </a:t>
            </a:r>
            <a:r>
              <a:rPr lang="en-US" sz="1600" b="1" dirty="0"/>
              <a:t>President, A.S. </a:t>
            </a:r>
            <a:r>
              <a:rPr lang="en-US" sz="1600" b="1" dirty="0" err="1"/>
              <a:t>Bacque</a:t>
            </a:r>
            <a:r>
              <a:rPr lang="en-US" sz="1600" b="1" dirty="0"/>
              <a:t> Enterprises, Inc.</a:t>
            </a:r>
            <a:r>
              <a:rPr lang="en-US" sz="1600" dirty="0" smtClean="0"/>
              <a:t>   </a:t>
            </a:r>
            <a:r>
              <a:rPr lang="en-US" sz="1600" b="1" dirty="0">
                <a:hlinkClick r:id="rId3"/>
              </a:rPr>
              <a:t>John T Chambers / CEO of Cisco Systems</a:t>
            </a:r>
            <a:r>
              <a:rPr lang="en-US" sz="1600" b="1" dirty="0">
                <a:hlinkClick r:id="rId4"/>
              </a:rPr>
              <a:t>  </a:t>
            </a:r>
            <a:r>
              <a:rPr lang="en-US" sz="1600" b="1" dirty="0"/>
              <a:t>John Corcoran / Real Estate</a:t>
            </a:r>
            <a:endParaRPr lang="en-US" sz="1600" dirty="0" smtClean="0"/>
          </a:p>
          <a:p>
            <a:r>
              <a:rPr lang="en-US" sz="1600" dirty="0"/>
              <a:t> "Understand how your brain works; recognize and understand the problems of learning differently. It is hard work to teach people like me, and it is hard for people like me to learn. To learn to read and spell makes me feel successful---at last I am whole." </a:t>
            </a:r>
            <a:endParaRPr lang="en-US" sz="1600" dirty="0" smtClean="0"/>
          </a:p>
          <a:p>
            <a:r>
              <a:rPr lang="en-US" sz="1600" dirty="0" smtClean="0"/>
              <a:t>   </a:t>
            </a:r>
            <a:r>
              <a:rPr lang="en-US" sz="1600" b="1" dirty="0"/>
              <a:t>Fred Curry / Chairman &amp; CEO of Greyhound Bus</a:t>
            </a:r>
            <a:r>
              <a:rPr lang="en-US" sz="1600" dirty="0" smtClean="0"/>
              <a:t>    </a:t>
            </a:r>
            <a:r>
              <a:rPr lang="en-US" sz="1600" b="1" dirty="0" err="1"/>
              <a:t>Reyn</a:t>
            </a:r>
            <a:r>
              <a:rPr lang="en-US" sz="1600" b="1" dirty="0"/>
              <a:t> </a:t>
            </a:r>
            <a:r>
              <a:rPr lang="en-US" sz="1600" b="1" dirty="0" err="1"/>
              <a:t>Guyer</a:t>
            </a:r>
            <a:r>
              <a:rPr lang="en-US" sz="1600" b="1" dirty="0"/>
              <a:t> / Nerf ball developer</a:t>
            </a:r>
            <a:r>
              <a:rPr lang="en-US" sz="1600" dirty="0" smtClean="0"/>
              <a:t>    </a:t>
            </a:r>
            <a:r>
              <a:rPr lang="en-US" sz="1600" b="1" dirty="0">
                <a:hlinkClick r:id="rId5"/>
              </a:rPr>
              <a:t>William Hewlett / Co-Founder of Hewlett-Packard</a:t>
            </a:r>
            <a:r>
              <a:rPr lang="en-US" sz="1600" dirty="0" smtClean="0"/>
              <a:t>    </a:t>
            </a:r>
            <a:r>
              <a:rPr lang="en-US" sz="1600" b="1" dirty="0">
                <a:hlinkClick r:id="rId6"/>
              </a:rPr>
              <a:t>Tommy Hilfiger / Fashion designer</a:t>
            </a:r>
            <a:r>
              <a:rPr lang="en-US" sz="1600" dirty="0" smtClean="0"/>
              <a:t>   </a:t>
            </a:r>
            <a:r>
              <a:rPr lang="en-US" sz="1600" b="1" dirty="0">
                <a:hlinkClick r:id="rId7"/>
              </a:rPr>
              <a:t>Steve Jobs / Founder of Apple Computer</a:t>
            </a:r>
            <a:r>
              <a:rPr lang="en-US" sz="1600" dirty="0" smtClean="0"/>
              <a:t>    </a:t>
            </a:r>
            <a:r>
              <a:rPr lang="en-US" sz="1600" b="1" dirty="0">
                <a:hlinkClick r:id="rId5"/>
              </a:rPr>
              <a:t>Craig McCaw / Founder of McCaw Cellular</a:t>
            </a:r>
            <a:r>
              <a:rPr lang="en-US" sz="1600" dirty="0" smtClean="0"/>
              <a:t>    </a:t>
            </a:r>
            <a:r>
              <a:rPr lang="en-US" sz="1600" b="1" dirty="0"/>
              <a:t>Dave Morrison / Owner / The Right Stuff Centers</a:t>
            </a:r>
            <a:r>
              <a:rPr lang="en-US" sz="1600" dirty="0" smtClean="0"/>
              <a:t>    </a:t>
            </a:r>
            <a:r>
              <a:rPr lang="en-US" sz="1600" b="1" dirty="0"/>
              <a:t>Jim </a:t>
            </a:r>
            <a:r>
              <a:rPr lang="en-US" sz="1600" b="1" dirty="0" err="1"/>
              <a:t>Messelbeck</a:t>
            </a:r>
            <a:r>
              <a:rPr lang="en-US" sz="1600" b="1" dirty="0"/>
              <a:t> / Genentech</a:t>
            </a:r>
            <a:r>
              <a:rPr lang="en-US" sz="1600" dirty="0" smtClean="0"/>
              <a:t> </a:t>
            </a:r>
            <a:r>
              <a:rPr lang="en-US" sz="1600" b="1" dirty="0">
                <a:hlinkClick r:id="rId8"/>
              </a:rPr>
              <a:t>Craig McCaw</a:t>
            </a:r>
            <a:r>
              <a:rPr lang="en-US" sz="1600" b="1" dirty="0"/>
              <a:t>, Telecommunications Visionary.</a:t>
            </a:r>
            <a:r>
              <a:rPr lang="en-US" sz="1600" dirty="0" smtClean="0"/>
              <a:t> </a:t>
            </a:r>
            <a:r>
              <a:rPr lang="en-US" sz="1600" b="1" dirty="0">
                <a:hlinkClick r:id="rId9"/>
              </a:rPr>
              <a:t>O.D. McKee</a:t>
            </a:r>
            <a:r>
              <a:rPr lang="en-US" sz="1600" b="1" dirty="0"/>
              <a:t>, founder of McKee Foods.</a:t>
            </a:r>
            <a:endParaRPr lang="en-US" sz="1600" dirty="0" smtClean="0"/>
          </a:p>
          <a:p>
            <a:r>
              <a:rPr lang="en-US" sz="1600" b="1" dirty="0">
                <a:hlinkClick r:id="rId10"/>
              </a:rPr>
              <a:t>David Murdock / CEO of Dole Foods</a:t>
            </a:r>
            <a:endParaRPr lang="en-US" sz="1600" dirty="0" smtClean="0"/>
          </a:p>
          <a:p>
            <a:r>
              <a:rPr lang="en-US" sz="1600" b="1" dirty="0">
                <a:hlinkClick r:id="rId11"/>
              </a:rPr>
              <a:t>David </a:t>
            </a:r>
            <a:r>
              <a:rPr lang="en-US" sz="1600" b="1" dirty="0" err="1">
                <a:hlinkClick r:id="rId11"/>
              </a:rPr>
              <a:t>Neeleman</a:t>
            </a:r>
            <a:r>
              <a:rPr lang="en-US" sz="1600" b="1" dirty="0"/>
              <a:t>, CEO of </a:t>
            </a:r>
            <a:r>
              <a:rPr lang="en-US" sz="1600" b="1" dirty="0" err="1"/>
              <a:t>jetBlue</a:t>
            </a:r>
            <a:r>
              <a:rPr lang="en-US" sz="1600" b="1" dirty="0"/>
              <a:t> Airways.</a:t>
            </a:r>
            <a:r>
              <a:rPr lang="en-US" sz="1600" dirty="0" smtClean="0"/>
              <a:t>    </a:t>
            </a:r>
            <a:r>
              <a:rPr lang="en-US" sz="1600" b="1" dirty="0">
                <a:hlinkClick r:id="rId12"/>
              </a:rPr>
              <a:t>Paul J. </a:t>
            </a:r>
            <a:r>
              <a:rPr lang="en-US" sz="1600" b="1" dirty="0" err="1">
                <a:hlinkClick r:id="rId12"/>
              </a:rPr>
              <a:t>Orfalea</a:t>
            </a:r>
            <a:r>
              <a:rPr lang="en-US" sz="1600" b="1" dirty="0">
                <a:hlinkClick r:id="rId12"/>
              </a:rPr>
              <a:t> / Founder and Chairman of Kinko's</a:t>
            </a:r>
            <a:r>
              <a:rPr lang="en-US" sz="1600" b="1" dirty="0"/>
              <a:t> </a:t>
            </a:r>
            <a:r>
              <a:rPr lang="en-US" sz="1600" b="1" dirty="0">
                <a:hlinkClick r:id="rId13"/>
              </a:rPr>
              <a:t> </a:t>
            </a:r>
            <a:r>
              <a:rPr lang="en-US" sz="1600" dirty="0" smtClean="0"/>
              <a:t>   </a:t>
            </a:r>
            <a:r>
              <a:rPr lang="en-US" sz="1600" b="1" dirty="0">
                <a:hlinkClick r:id="rId14"/>
              </a:rPr>
              <a:t>Anthony Parle / Managing Director of Parle Foods</a:t>
            </a:r>
            <a:r>
              <a:rPr lang="en-US" sz="1600" dirty="0" smtClean="0"/>
              <a:t>   </a:t>
            </a:r>
            <a:r>
              <a:rPr lang="en-US" sz="1600" b="1" dirty="0">
                <a:hlinkClick r:id="rId15"/>
              </a:rPr>
              <a:t>Charles Schwab / Investor &amp; multimillionaire </a:t>
            </a:r>
            <a:r>
              <a:rPr lang="en-US" sz="1600" b="1" dirty="0" err="1">
                <a:hlinkClick r:id="rId15"/>
              </a:rPr>
              <a:t>businessman</a:t>
            </a:r>
            <a:r>
              <a:rPr lang="en-US" sz="1600" dirty="0" err="1"/>
              <a:t>"I</a:t>
            </a:r>
            <a:r>
              <a:rPr lang="en-US" sz="1600" dirty="0"/>
              <a:t> couldn't read. I just scraped by. My solution back then was to read classic comic books because I could figure them out from the context of the pictures. Now I listen to books on tape." </a:t>
            </a:r>
            <a:endParaRPr lang="en-US" sz="1600" dirty="0" smtClean="0"/>
          </a:p>
          <a:p>
            <a:r>
              <a:rPr lang="en-US" sz="1600" dirty="0" smtClean="0"/>
              <a:t>   </a:t>
            </a:r>
            <a:r>
              <a:rPr lang="en-US" sz="1600" b="1" dirty="0" smtClean="0"/>
              <a:t>J</a:t>
            </a:r>
            <a:r>
              <a:rPr lang="en-US" sz="1600" b="1" dirty="0">
                <a:hlinkClick r:id="rId16"/>
              </a:rPr>
              <a:t>ason Silva / Co-owner Silvabodas.com Construction &amp; Design</a:t>
            </a:r>
            <a:r>
              <a:rPr lang="en-US" sz="1600" dirty="0" smtClean="0"/>
              <a:t>    </a:t>
            </a:r>
            <a:r>
              <a:rPr lang="en-US" sz="1600" b="1" dirty="0">
                <a:hlinkClick r:id="rId17"/>
              </a:rPr>
              <a:t>Raymond Smith / Former CEO of Bell Atlantic</a:t>
            </a:r>
            <a:r>
              <a:rPr lang="en-US" sz="1600" dirty="0" smtClean="0"/>
              <a:t>    </a:t>
            </a:r>
            <a:r>
              <a:rPr lang="en-US" sz="1600" b="1" dirty="0" smtClean="0">
                <a:solidFill>
                  <a:srgbClr val="FF0000"/>
                </a:solidFill>
                <a:hlinkClick r:id="rId18"/>
              </a:rPr>
              <a:t>Turner </a:t>
            </a:r>
            <a:r>
              <a:rPr lang="en-US" sz="1600" b="1" dirty="0">
                <a:solidFill>
                  <a:srgbClr val="FF0000"/>
                </a:solidFill>
                <a:hlinkClick r:id="rId18"/>
              </a:rPr>
              <a:t>/ Founder and President of Turner Broadcasting Systems</a:t>
            </a:r>
            <a:r>
              <a:rPr lang="en-US" sz="1600" b="1" dirty="0">
                <a:solidFill>
                  <a:srgbClr val="FF0000"/>
                </a:solidFill>
                <a:hlinkClick r:id="rId19"/>
              </a:rPr>
              <a:t> </a:t>
            </a:r>
            <a:r>
              <a:rPr lang="en-US" sz="1600" b="1" dirty="0">
                <a:hlinkClick r:id="rId19"/>
              </a:rPr>
              <a:t> </a:t>
            </a:r>
            <a:r>
              <a:rPr lang="en-US" sz="1600" dirty="0" smtClean="0"/>
              <a:t>   </a:t>
            </a:r>
            <a:r>
              <a:rPr lang="en-US" sz="1600" b="1" dirty="0">
                <a:hlinkClick r:id="rId20"/>
              </a:rPr>
              <a:t>Thomas J. Watson Jr. / Former CEO of IBM</a:t>
            </a:r>
            <a:r>
              <a:rPr lang="en-US" sz="1600" dirty="0" smtClean="0"/>
              <a:t>     </a:t>
            </a:r>
            <a:r>
              <a:rPr lang="en-US" sz="1600" b="1" dirty="0">
                <a:hlinkClick r:id="rId21"/>
              </a:rPr>
              <a:t>William Wrigley, Jr. / Founder of Wrigley Chewing Gum</a:t>
            </a:r>
            <a:endParaRPr lang="en-US" sz="1600" dirty="0"/>
          </a:p>
        </p:txBody>
      </p:sp>
    </p:spTree>
    <p:extLst>
      <p:ext uri="{BB962C8B-B14F-4D97-AF65-F5344CB8AC3E}">
        <p14:creationId xmlns:p14="http://schemas.microsoft.com/office/powerpoint/2010/main" val="30051013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289</Words>
  <Application>Microsoft Office PowerPoint</Application>
  <PresentationFormat>On-screen Show (4:3)</PresentationFormat>
  <Paragraphs>113</Paragraphs>
  <Slides>18</Slides>
  <Notes>4</Notes>
  <HiddenSlides>0</HiddenSlides>
  <MMClips>2</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Back to Growth Mindsets</vt:lpstr>
      <vt:lpstr>How OTHER’s Mindsets affected people</vt:lpstr>
      <vt:lpstr>Great Growth Mindsets</vt:lpstr>
      <vt:lpstr>Intellectual/Adventure </vt:lpstr>
      <vt:lpstr>PowerPoint Presentation</vt:lpstr>
      <vt:lpstr>PowerPoint Presentation</vt:lpstr>
      <vt:lpstr>PowerPoint Presentation</vt:lpstr>
      <vt:lpstr>Music</vt:lpstr>
      <vt:lpstr>Business</vt:lpstr>
      <vt:lpstr>PowerPoint Presentation</vt:lpstr>
      <vt:lpstr>Mindset Review</vt:lpstr>
      <vt:lpstr>Begin to notice: What messages to we allow into our brains?</vt:lpstr>
      <vt:lpstr>Sports: Growth Mindsets</vt:lpstr>
      <vt:lpstr>Core Groups:</vt:lpstr>
      <vt:lpstr>Teach a Growth Mindset The brain grows when:</vt:lpstr>
      <vt:lpstr>PowerPoint Presentation</vt:lpstr>
      <vt:lpstr>Brain Peaks!</vt:lpstr>
      <vt:lpstr>Brain Science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 to Growth Mindsets</dc:title>
  <dc:creator>Alicia</dc:creator>
  <cp:lastModifiedBy>Alicia</cp:lastModifiedBy>
  <cp:revision>4</cp:revision>
  <dcterms:created xsi:type="dcterms:W3CDTF">2011-09-16T02:16:07Z</dcterms:created>
  <dcterms:modified xsi:type="dcterms:W3CDTF">2011-09-16T02:46:14Z</dcterms:modified>
</cp:coreProperties>
</file>